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7" r:id="rId3"/>
    <p:sldId id="397" r:id="rId4"/>
    <p:sldId id="398" r:id="rId5"/>
    <p:sldId id="401" r:id="rId6"/>
    <p:sldId id="399" r:id="rId7"/>
    <p:sldId id="400" r:id="rId8"/>
    <p:sldId id="403" r:id="rId9"/>
    <p:sldId id="402" r:id="rId10"/>
    <p:sldId id="404" r:id="rId11"/>
    <p:sldId id="405" r:id="rId12"/>
    <p:sldId id="395" r:id="rId13"/>
    <p:sldId id="406" r:id="rId14"/>
    <p:sldId id="407" r:id="rId15"/>
    <p:sldId id="385" r:id="rId16"/>
    <p:sldId id="408" r:id="rId17"/>
    <p:sldId id="384" r:id="rId18"/>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1" autoAdjust="0"/>
    <p:restoredTop sz="56428" autoAdjust="0"/>
  </p:normalViewPr>
  <p:slideViewPr>
    <p:cSldViewPr>
      <p:cViewPr varScale="1">
        <p:scale>
          <a:sx n="45" d="100"/>
          <a:sy n="45" d="100"/>
        </p:scale>
        <p:origin x="1421" y="43"/>
      </p:cViewPr>
      <p:guideLst>
        <p:guide orient="horz" pos="2160"/>
        <p:guide pos="2880"/>
      </p:guideLst>
    </p:cSldViewPr>
  </p:slideViewPr>
  <p:notesTextViewPr>
    <p:cViewPr>
      <p:scale>
        <a:sx n="1" d="1"/>
        <a:sy n="1" d="1"/>
      </p:scale>
      <p:origin x="0" y="0"/>
    </p:cViewPr>
  </p:notesTextViewPr>
  <p:sorterViewPr>
    <p:cViewPr>
      <p:scale>
        <a:sx n="52" d="100"/>
        <a:sy n="52" d="100"/>
      </p:scale>
      <p:origin x="0" y="0"/>
    </p:cViewPr>
  </p:sorter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3/02/2019</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Recap: Last week, Dino shared about lessons from the Song of Solomon and how he wants to develop love-obedience and how God wants us to not remain where we are but mature. As we mature in Him, we see His heart for others. By learning how He sees us, we can then see others the way He sees us. </a:t>
            </a:r>
          </a:p>
          <a:p>
            <a:r>
              <a:rPr lang="en-AU" sz="1200" kern="1200" dirty="0">
                <a:solidFill>
                  <a:schemeClr val="tx1"/>
                </a:solidFill>
                <a:effectLst/>
                <a:latin typeface="+mn-lt"/>
                <a:ea typeface="+mn-ea"/>
                <a:cs typeface="+mn-cs"/>
              </a:rPr>
              <a:t>One of the books I read when I was a teenager was “Hinds Feet in High Places”. It’s an allegory – story, poem or picture that has a hidden meaning (in this case, spiritual). Like Pilgrims Progress, this book gives us insight into our </a:t>
            </a:r>
            <a:r>
              <a:rPr lang="en-AU" sz="1200" kern="1200" dirty="0" err="1">
                <a:solidFill>
                  <a:schemeClr val="tx1"/>
                </a:solidFill>
                <a:effectLst/>
                <a:latin typeface="+mn-lt"/>
                <a:ea typeface="+mn-ea"/>
                <a:cs typeface="+mn-cs"/>
              </a:rPr>
              <a:t>christian</a:t>
            </a:r>
            <a:r>
              <a:rPr lang="en-AU" sz="1200" kern="1200" dirty="0">
                <a:solidFill>
                  <a:schemeClr val="tx1"/>
                </a:solidFill>
                <a:effectLst/>
                <a:latin typeface="+mn-lt"/>
                <a:ea typeface="+mn-ea"/>
                <a:cs typeface="+mn-cs"/>
              </a:rPr>
              <a:t> walk / life / journey. The central character is a young woman called Much Afraid who journeys to the High places of the Shepherd. The title of the book is based on Much </a:t>
            </a:r>
            <a:r>
              <a:rPr lang="en-AU" sz="1200" kern="1200" dirty="0" err="1">
                <a:solidFill>
                  <a:schemeClr val="tx1"/>
                </a:solidFill>
                <a:effectLst/>
                <a:latin typeface="+mn-lt"/>
                <a:ea typeface="+mn-ea"/>
                <a:cs typeface="+mn-cs"/>
              </a:rPr>
              <a:t>Afraid’s</a:t>
            </a:r>
            <a:r>
              <a:rPr lang="en-AU" sz="1200" kern="1200" dirty="0">
                <a:solidFill>
                  <a:schemeClr val="tx1"/>
                </a:solidFill>
                <a:effectLst/>
                <a:latin typeface="+mn-lt"/>
                <a:ea typeface="+mn-ea"/>
                <a:cs typeface="+mn-cs"/>
              </a:rPr>
              <a:t> desire to dance on the high places the way the sure-footed deer do. The Shepherd is delighted in her desire and responds by leading her on this journey. Through the journey Much Afraid grows in spiritual maturity.  </a:t>
            </a:r>
          </a:p>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God is calling us to a higher level, a higher plane, a new experience with Him. He wants us to trust His leadership, have confidence in where He is leading us and move out of our comfort zone to where He is. </a:t>
            </a:r>
          </a:p>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488011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This verse reveals our interaction with the Triune God. Let’s break this down</a:t>
            </a:r>
          </a:p>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3155107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 read another book recently called “Who moved my cheese?” Before you get the wrong idea, I just want to say that I rarely read books these days. The only book I have time for is the bible. But anyway, I promised my colleague that I would read this book and it was a small book anyway. It is absolutely brilliant and I wish for every Christian to read this book. The Book follows four characters – Sniff, Scurry, Hem and Haw. Sniff and Scurry are mice whilst Hem and Haw are two “little people”. They are inside this maze where there are different cheese stations. The story starts off with all four of them at a particular cheese station where the cheese supply is like a mountain. One morning, the cheese was not there at that same cheese station. Sniff and scurry because they had their shoes around their neck ready to go into the great maze had already gone off into the maze to find where the cheese might be. While Hem and Haw remained stuck at the empty cheese station waiting for the cheese to reappear. Days past and finally, Haw bravely goes out into the maze…the great unknown and he learns lessons along the way about responding to change. He writes these lessons down. He discovers that it’s safer to be in the maze (which is the unknown) than to stay at the cheese-less station. He also learns the following lessons</a:t>
            </a:r>
          </a:p>
          <a:p>
            <a:r>
              <a:rPr lang="en-AU" sz="1200" b="1" kern="1200" dirty="0">
                <a:solidFill>
                  <a:schemeClr val="tx1"/>
                </a:solidFill>
                <a:effectLst/>
                <a:latin typeface="+mn-lt"/>
                <a:ea typeface="+mn-ea"/>
                <a:cs typeface="+mn-cs"/>
              </a:rPr>
              <a:t>Adapt To Change Quickly</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The Quicker You Let Go Of Old Cheese, The Sooner You Can Enjoy New Cheese</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Change</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Move With The Cheese</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Enjoy Change!</a:t>
            </a:r>
            <a:endParaRPr lang="en-AU" sz="1200" kern="1200" dirty="0">
              <a:solidFill>
                <a:schemeClr val="tx1"/>
              </a:solidFill>
              <a:effectLst/>
              <a:latin typeface="+mn-lt"/>
              <a:ea typeface="+mn-ea"/>
              <a:cs typeface="+mn-cs"/>
            </a:endParaRPr>
          </a:p>
          <a:p>
            <a:r>
              <a:rPr lang="en-AU" sz="1200" i="1" kern="1200" dirty="0" err="1">
                <a:solidFill>
                  <a:schemeClr val="tx1"/>
                </a:solidFill>
                <a:effectLst/>
                <a:latin typeface="+mn-lt"/>
                <a:ea typeface="+mn-ea"/>
                <a:cs typeface="+mn-cs"/>
              </a:rPr>
              <a:t>Savor</a:t>
            </a:r>
            <a:r>
              <a:rPr lang="en-AU" sz="1200" i="1" kern="1200" dirty="0">
                <a:solidFill>
                  <a:schemeClr val="tx1"/>
                </a:solidFill>
                <a:effectLst/>
                <a:latin typeface="+mn-lt"/>
                <a:ea typeface="+mn-ea"/>
                <a:cs typeface="+mn-cs"/>
              </a:rPr>
              <a:t> The Adventure And Enjoy The Taste Of New Cheese!</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Be Ready To Change Quickly And Enjoy It Again</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They Keep Moving The Cheese.</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375643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Reading this book and reflecting, it reminded me of points in my life where I had begun to get comfortable. And that when I changed my attitude towards the situation, I was able to grow and enjoy what was on the other side.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2017 was a year of tremendous change for me in my job. I was thrown into a very dynamic Project environment where there weren’t always clear guidance, processes, or defined stuff. I had to deal with constant change on a daily basis.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For example, TBOSIET which is how to survive in tropical waters if you have to abandon a submerged helicopter or a vessel. Just to explain to you the process, you are trapped inside a helicopter shell that is fully submerged in water, the helicopter is upside down because of the weight distribution (if a helicopter crashes on the water, it will turn upside down because the </a:t>
            </a:r>
            <a:r>
              <a:rPr lang="en-AU" sz="1200" kern="1200" dirty="0" err="1">
                <a:solidFill>
                  <a:schemeClr val="tx1"/>
                </a:solidFill>
                <a:effectLst/>
                <a:latin typeface="+mn-lt"/>
                <a:ea typeface="+mn-ea"/>
                <a:cs typeface="+mn-cs"/>
              </a:rPr>
              <a:t>rotars</a:t>
            </a:r>
            <a:r>
              <a:rPr lang="en-AU" sz="1200" kern="1200" dirty="0">
                <a:solidFill>
                  <a:schemeClr val="tx1"/>
                </a:solidFill>
                <a:effectLst/>
                <a:latin typeface="+mn-lt"/>
                <a:ea typeface="+mn-ea"/>
                <a:cs typeface="+mn-cs"/>
              </a:rPr>
              <a:t> are the heaviest part of the helicopter). You have to hold your breath, undo your safety belt, push open the windows and then make your way out all the while being upside down. Now if you’re not at the window seat, you have to wait for others to go first. That may all sound really easy but when you are underwater and upside down, everything becomes blurry. They dunk you several times. The first time, I panicked and fear set in. I felt fear. I thought I was going to die. I prayed and I asked Holy Spirit to help me. And after that, I became calm. I figured out that when you panic, you can’t hold your breath for as long. Whereas if you stay calm, you become clear headed and you can hold your breath longer. A nose clip also helps by the way. It was only when I changed my attitude towards this situation – I was able to embrace the growth.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Challenging myself to talk about Jesus to my colleagues, praying for them – can be awkward etc.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How does this apply to us? Sometimes we can have the same attitude as Hem and Haw (being indecisive). We can stay in our comfort zone and never challenge ourselves to grow or to allow Christ to be formed inside of us. We take the easy way out.  </a:t>
            </a:r>
          </a:p>
          <a:p>
            <a:endParaRPr lang="en-AU" dirty="0"/>
          </a:p>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259662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1401557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Where do we look to get our fulfillment, our happiness, our security and sustenance from? </a:t>
            </a:r>
          </a:p>
          <a:p>
            <a:endParaRPr lang="en-AU" dirty="0"/>
          </a:p>
          <a:p>
            <a:r>
              <a:rPr lang="en-AU" dirty="0"/>
              <a:t>Lovers represent the places we go to </a:t>
            </a:r>
            <a:r>
              <a:rPr lang="en-AU" dirty="0" err="1"/>
              <a:t>to</a:t>
            </a:r>
            <a:r>
              <a:rPr lang="en-AU" dirty="0"/>
              <a:t> find our </a:t>
            </a:r>
            <a:r>
              <a:rPr lang="en-AU" dirty="0" err="1"/>
              <a:t>our</a:t>
            </a:r>
            <a:r>
              <a:rPr lang="en-AU" dirty="0"/>
              <a:t> fulfillment, our happiness, our security and sustenance.</a:t>
            </a:r>
          </a:p>
          <a:p>
            <a:r>
              <a:rPr lang="en-AU" dirty="0"/>
              <a:t>They could be our family members, our spouses, our jobs and careers, friends… </a:t>
            </a:r>
          </a:p>
          <a:p>
            <a:endParaRPr lang="en-AU" dirty="0"/>
          </a:p>
          <a:p>
            <a:r>
              <a:rPr lang="en-AU" dirty="0"/>
              <a:t>The Lord says, I am the One who gives all that to you. I even multiplied it. </a:t>
            </a:r>
          </a:p>
        </p:txBody>
      </p:sp>
      <p:sp>
        <p:nvSpPr>
          <p:cNvPr id="4" name="Slide Number Placeholder 3"/>
          <p:cNvSpPr>
            <a:spLocks noGrp="1"/>
          </p:cNvSpPr>
          <p:nvPr>
            <p:ph type="sldNum" sz="quarter" idx="5"/>
          </p:nvPr>
        </p:nvSpPr>
        <p:spPr/>
        <p:txBody>
          <a:bodyPr/>
          <a:lstStyle/>
          <a:p>
            <a:fld id="{4C84625A-644C-435C-89AD-6010A46AF4B6}" type="slidenum">
              <a:rPr lang="en-AU" smtClean="0"/>
              <a:t>13</a:t>
            </a:fld>
            <a:endParaRPr lang="en-AU"/>
          </a:p>
        </p:txBody>
      </p:sp>
    </p:spTree>
    <p:extLst>
      <p:ext uri="{BB962C8B-B14F-4D97-AF65-F5344CB8AC3E}">
        <p14:creationId xmlns:p14="http://schemas.microsoft.com/office/powerpoint/2010/main" val="2765118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We treat God as if He doesn’t want to be a part of our lives, as if it’s somehow inconvenient – so we make our own plans (retirement plans, holiday plans, career plans, we don’t to ask God what He thinks when we make decisions).</a:t>
            </a:r>
          </a:p>
          <a:p>
            <a:r>
              <a:rPr lang="en-AU" sz="1200" kern="1200" dirty="0">
                <a:solidFill>
                  <a:schemeClr val="tx1"/>
                </a:solidFill>
                <a:effectLst/>
                <a:latin typeface="+mn-lt"/>
                <a:ea typeface="+mn-ea"/>
                <a:cs typeface="+mn-cs"/>
              </a:rPr>
              <a:t>Story of my life – HR. I had a plan for a career. I didn’t want to work at an oil and gas company. That was the LAST PLACE on earth that I wanted to work. They are greedy, they are irresponsible, they are evil. But over a period of 6 months, God changed my attitudes and my perspective and I began to see that actually this is the place where God wanted me. </a:t>
            </a:r>
          </a:p>
          <a:p>
            <a:r>
              <a:rPr lang="en-AU" sz="1200" kern="1200" dirty="0">
                <a:solidFill>
                  <a:schemeClr val="tx1"/>
                </a:solidFill>
                <a:effectLst/>
                <a:latin typeface="+mn-lt"/>
                <a:ea typeface="+mn-ea"/>
                <a:cs typeface="+mn-cs"/>
              </a:rPr>
              <a:t>I have met so many people at work that I have either shared with, prayed with or given a tract to. Just recently, I bumped into a man that I used to work with four years ago. He came up to me and he said, I still remember what you said to me. I had prayed for him at one of his lowest points when his marriage and family was crumbling and the pressure and negative experiences he was having at work impacted him. I also gave him a copy of the Courageous DVD to encourage him. We have no idea how God wants to use us where we are. Or the plans that He has for us because we are too busy making our own plans. </a:t>
            </a:r>
          </a:p>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14</a:t>
            </a:fld>
            <a:endParaRPr lang="en-AU"/>
          </a:p>
        </p:txBody>
      </p:sp>
    </p:spTree>
    <p:extLst>
      <p:ext uri="{BB962C8B-B14F-4D97-AF65-F5344CB8AC3E}">
        <p14:creationId xmlns:p14="http://schemas.microsoft.com/office/powerpoint/2010/main" val="3104754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15</a:t>
            </a:fld>
            <a:endParaRPr lang="en-AU"/>
          </a:p>
        </p:txBody>
      </p:sp>
    </p:spTree>
    <p:extLst>
      <p:ext uri="{BB962C8B-B14F-4D97-AF65-F5344CB8AC3E}">
        <p14:creationId xmlns:p14="http://schemas.microsoft.com/office/powerpoint/2010/main" val="3288935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Trust His leadership</a:t>
            </a:r>
          </a:p>
          <a:p>
            <a:r>
              <a:rPr lang="en-AU" dirty="0"/>
              <a:t>Let Him take us higher</a:t>
            </a:r>
          </a:p>
          <a:p>
            <a:r>
              <a:rPr lang="en-AU" dirty="0"/>
              <a:t>Let us respond to His call to go up the mountain</a:t>
            </a:r>
          </a:p>
        </p:txBody>
      </p:sp>
      <p:sp>
        <p:nvSpPr>
          <p:cNvPr id="4" name="Slide Number Placeholder 3"/>
          <p:cNvSpPr>
            <a:spLocks noGrp="1"/>
          </p:cNvSpPr>
          <p:nvPr>
            <p:ph type="sldNum" sz="quarter" idx="5"/>
          </p:nvPr>
        </p:nvSpPr>
        <p:spPr/>
        <p:txBody>
          <a:bodyPr/>
          <a:lstStyle/>
          <a:p>
            <a:fld id="{4C84625A-644C-435C-89AD-6010A46AF4B6}" type="slidenum">
              <a:rPr lang="en-AU" smtClean="0"/>
              <a:t>17</a:t>
            </a:fld>
            <a:endParaRPr lang="en-AU"/>
          </a:p>
        </p:txBody>
      </p:sp>
    </p:spTree>
    <p:extLst>
      <p:ext uri="{BB962C8B-B14F-4D97-AF65-F5344CB8AC3E}">
        <p14:creationId xmlns:p14="http://schemas.microsoft.com/office/powerpoint/2010/main" val="2327556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Responding to the call of God to a higher level of spiritual maturity</a:t>
            </a:r>
            <a:endParaRPr lang="en-US" sz="2800" i="1" dirty="0"/>
          </a:p>
        </p:txBody>
      </p:sp>
      <p:sp>
        <p:nvSpPr>
          <p:cNvPr id="3" name="Text Placeholder 2"/>
          <p:cNvSpPr>
            <a:spLocks noGrp="1"/>
          </p:cNvSpPr>
          <p:nvPr>
            <p:ph type="body" sz="quarter" idx="10"/>
          </p:nvPr>
        </p:nvSpPr>
        <p:spPr/>
        <p:txBody>
          <a:bodyPr/>
          <a:lstStyle/>
          <a:p>
            <a:r>
              <a:rPr lang="en-AU" b="0" dirty="0">
                <a:solidFill>
                  <a:schemeClr val="tx1"/>
                </a:solidFill>
              </a:rPr>
              <a:t>Hinds feet on high places</a:t>
            </a:r>
            <a:endParaRPr lang="en-US" b="0" dirty="0">
              <a:solidFill>
                <a:schemeClr val="tx1"/>
              </a:solidFill>
            </a:endParaRPr>
          </a:p>
        </p:txBody>
      </p:sp>
      <p:sp>
        <p:nvSpPr>
          <p:cNvPr id="4" name="Text Placeholder 3"/>
          <p:cNvSpPr>
            <a:spLocks noGrp="1"/>
          </p:cNvSpPr>
          <p:nvPr>
            <p:ph type="body" sz="quarter" idx="12"/>
          </p:nvPr>
        </p:nvSpPr>
        <p:spPr/>
        <p:txBody>
          <a:bodyPr/>
          <a:lstStyle/>
          <a:p>
            <a:r>
              <a:rPr lang="en-US" dirty="0"/>
              <a:t>03/02/19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Key Scriptures </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a:bodyPr>
          <a:lstStyle/>
          <a:p>
            <a:pPr marL="0" indent="0">
              <a:buNone/>
            </a:pPr>
            <a:r>
              <a:rPr lang="en-AU" dirty="0"/>
              <a:t>Ps 18:33 </a:t>
            </a:r>
          </a:p>
          <a:p>
            <a:pPr marL="0" indent="0">
              <a:buNone/>
            </a:pPr>
            <a:r>
              <a:rPr lang="en-AU" i="1" dirty="0"/>
              <a:t>He makes my feet like the feet of deer, And sets me on my high places.</a:t>
            </a:r>
            <a:endParaRPr lang="en-AU" dirty="0"/>
          </a:p>
          <a:p>
            <a:pPr marL="0" indent="0">
              <a:buNone/>
            </a:pPr>
            <a:endParaRPr lang="en-AU" dirty="0"/>
          </a:p>
          <a:p>
            <a:pPr marL="0" indent="0">
              <a:buNone/>
            </a:pPr>
            <a:r>
              <a:rPr lang="en-AU" dirty="0" err="1"/>
              <a:t>Hab</a:t>
            </a:r>
            <a:r>
              <a:rPr lang="en-AU" dirty="0"/>
              <a:t> 3:19</a:t>
            </a:r>
          </a:p>
          <a:p>
            <a:pPr marL="0" indent="0">
              <a:buNone/>
            </a:pPr>
            <a:r>
              <a:rPr lang="en-AU" i="1" dirty="0"/>
              <a:t>The </a:t>
            </a:r>
            <a:r>
              <a:rPr lang="en-AU" i="1" cap="small" dirty="0"/>
              <a:t>Lord</a:t>
            </a:r>
            <a:r>
              <a:rPr lang="en-AU" i="1" dirty="0"/>
              <a:t> God is my strength; He will make my feet like deer’s feet, And He will make me walk on my high hills.</a:t>
            </a:r>
            <a:endParaRPr lang="en-AU" dirty="0"/>
          </a:p>
          <a:p>
            <a:pPr marL="0" indent="0">
              <a:lnSpc>
                <a:spcPct val="120000"/>
              </a:lnSpc>
              <a:buNone/>
            </a:pPr>
            <a:endParaRPr lang="en-AU" dirty="0"/>
          </a:p>
        </p:txBody>
      </p:sp>
    </p:spTree>
    <p:extLst>
      <p:ext uri="{BB962C8B-B14F-4D97-AF65-F5344CB8AC3E}">
        <p14:creationId xmlns:p14="http://schemas.microsoft.com/office/powerpoint/2010/main" val="474363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Key Scriptures </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a:bodyPr>
          <a:lstStyle/>
          <a:p>
            <a:pPr marL="0" indent="0">
              <a:buNone/>
            </a:pPr>
            <a:r>
              <a:rPr lang="en-AU" dirty="0">
                <a:latin typeface="Arial" panose="020B0604020202020204" pitchFamily="34" charset="0"/>
                <a:cs typeface="Arial" panose="020B0604020202020204" pitchFamily="34" charset="0"/>
              </a:rPr>
              <a:t>2 Cor 13:14</a:t>
            </a:r>
          </a:p>
          <a:p>
            <a:pPr marL="514350" indent="-514350">
              <a:buAutoNum type="arabicPeriod"/>
            </a:pPr>
            <a:r>
              <a:rPr lang="en-AU" dirty="0">
                <a:latin typeface="Arial" panose="020B0604020202020204" pitchFamily="34" charset="0"/>
                <a:cs typeface="Arial" panose="020B0604020202020204" pitchFamily="34" charset="0"/>
              </a:rPr>
              <a:t>The </a:t>
            </a:r>
            <a:r>
              <a:rPr lang="en-AU" dirty="0">
                <a:solidFill>
                  <a:srgbClr val="FF0000"/>
                </a:solidFill>
                <a:latin typeface="Arial" panose="020B0604020202020204" pitchFamily="34" charset="0"/>
                <a:cs typeface="Arial" panose="020B0604020202020204" pitchFamily="34" charset="0"/>
              </a:rPr>
              <a:t>grace</a:t>
            </a:r>
            <a:r>
              <a:rPr lang="en-AU" dirty="0">
                <a:latin typeface="Arial" panose="020B0604020202020204" pitchFamily="34" charset="0"/>
                <a:cs typeface="Arial" panose="020B0604020202020204" pitchFamily="34" charset="0"/>
              </a:rPr>
              <a:t> of the </a:t>
            </a:r>
            <a:r>
              <a:rPr lang="en-AU" dirty="0">
                <a:solidFill>
                  <a:schemeClr val="accent1"/>
                </a:solidFill>
                <a:latin typeface="Arial" panose="020B0604020202020204" pitchFamily="34" charset="0"/>
                <a:cs typeface="Arial" panose="020B0604020202020204" pitchFamily="34" charset="0"/>
              </a:rPr>
              <a:t>Lord Jesus Christ</a:t>
            </a:r>
            <a:r>
              <a:rPr lang="en-AU" dirty="0">
                <a:latin typeface="Arial" panose="020B0604020202020204" pitchFamily="34" charset="0"/>
                <a:cs typeface="Arial" panose="020B0604020202020204" pitchFamily="34" charset="0"/>
              </a:rPr>
              <a:t>, and </a:t>
            </a:r>
          </a:p>
          <a:p>
            <a:pPr marL="514350" indent="-514350">
              <a:buAutoNum type="arabicPeriod"/>
            </a:pPr>
            <a:r>
              <a:rPr lang="en-AU" dirty="0">
                <a:latin typeface="Arial" panose="020B0604020202020204" pitchFamily="34" charset="0"/>
                <a:cs typeface="Arial" panose="020B0604020202020204" pitchFamily="34" charset="0"/>
              </a:rPr>
              <a:t>The </a:t>
            </a:r>
            <a:r>
              <a:rPr lang="en-AU" dirty="0">
                <a:solidFill>
                  <a:srgbClr val="FF0000"/>
                </a:solidFill>
                <a:latin typeface="Arial" panose="020B0604020202020204" pitchFamily="34" charset="0"/>
                <a:cs typeface="Arial" panose="020B0604020202020204" pitchFamily="34" charset="0"/>
              </a:rPr>
              <a:t>love</a:t>
            </a:r>
            <a:r>
              <a:rPr lang="en-AU" dirty="0">
                <a:latin typeface="Arial" panose="020B0604020202020204" pitchFamily="34" charset="0"/>
                <a:cs typeface="Arial" panose="020B0604020202020204" pitchFamily="34" charset="0"/>
              </a:rPr>
              <a:t> of </a:t>
            </a:r>
            <a:r>
              <a:rPr lang="en-AU" dirty="0">
                <a:solidFill>
                  <a:schemeClr val="accent1"/>
                </a:solidFill>
                <a:latin typeface="Arial" panose="020B0604020202020204" pitchFamily="34" charset="0"/>
                <a:cs typeface="Arial" panose="020B0604020202020204" pitchFamily="34" charset="0"/>
              </a:rPr>
              <a:t>God</a:t>
            </a:r>
            <a:r>
              <a:rPr lang="en-AU" dirty="0">
                <a:latin typeface="Arial" panose="020B0604020202020204" pitchFamily="34" charset="0"/>
                <a:cs typeface="Arial" panose="020B0604020202020204" pitchFamily="34" charset="0"/>
              </a:rPr>
              <a:t>, and </a:t>
            </a:r>
          </a:p>
          <a:p>
            <a:pPr marL="514350" indent="-514350">
              <a:buAutoNum type="arabicPeriod"/>
            </a:pPr>
            <a:r>
              <a:rPr lang="en-AU" dirty="0">
                <a:latin typeface="Arial" panose="020B0604020202020204" pitchFamily="34" charset="0"/>
                <a:cs typeface="Arial" panose="020B0604020202020204" pitchFamily="34" charset="0"/>
              </a:rPr>
              <a:t>The </a:t>
            </a:r>
            <a:r>
              <a:rPr lang="en-AU" dirty="0">
                <a:solidFill>
                  <a:srgbClr val="FF0000"/>
                </a:solidFill>
                <a:latin typeface="Arial" panose="020B0604020202020204" pitchFamily="34" charset="0"/>
                <a:cs typeface="Arial" panose="020B0604020202020204" pitchFamily="34" charset="0"/>
              </a:rPr>
              <a:t>communion</a:t>
            </a:r>
            <a:r>
              <a:rPr lang="en-AU" dirty="0">
                <a:latin typeface="Arial" panose="020B0604020202020204" pitchFamily="34" charset="0"/>
                <a:cs typeface="Arial" panose="020B0604020202020204" pitchFamily="34" charset="0"/>
              </a:rPr>
              <a:t> of the </a:t>
            </a:r>
            <a:r>
              <a:rPr lang="en-AU" dirty="0">
                <a:solidFill>
                  <a:schemeClr val="accent1"/>
                </a:solidFill>
                <a:latin typeface="Arial" panose="020B0604020202020204" pitchFamily="34" charset="0"/>
                <a:cs typeface="Arial" panose="020B0604020202020204" pitchFamily="34" charset="0"/>
              </a:rPr>
              <a:t>Holy Spirit</a:t>
            </a:r>
            <a:r>
              <a:rPr lang="en-AU" dirty="0">
                <a:latin typeface="Arial" panose="020B0604020202020204" pitchFamily="34" charset="0"/>
                <a:cs typeface="Arial" panose="020B0604020202020204" pitchFamily="34" charset="0"/>
              </a:rPr>
              <a:t> </a:t>
            </a:r>
          </a:p>
          <a:p>
            <a:pPr marL="0" indent="0">
              <a:buNone/>
            </a:pPr>
            <a:r>
              <a:rPr lang="en-AU" dirty="0">
                <a:latin typeface="Arial" panose="020B0604020202020204" pitchFamily="34" charset="0"/>
                <a:cs typeface="Arial" panose="020B0604020202020204" pitchFamily="34" charset="0"/>
              </a:rPr>
              <a:t>be with you all. </a:t>
            </a:r>
          </a:p>
          <a:p>
            <a:pPr marL="0" indent="0">
              <a:buNone/>
            </a:pPr>
            <a:r>
              <a:rPr lang="en-AU" dirty="0">
                <a:latin typeface="Arial" panose="020B0604020202020204" pitchFamily="34" charset="0"/>
                <a:cs typeface="Arial" panose="020B0604020202020204" pitchFamily="34" charset="0"/>
              </a:rPr>
              <a:t>Amen.</a:t>
            </a:r>
          </a:p>
          <a:p>
            <a:pPr marL="0" indent="0">
              <a:lnSpc>
                <a:spcPct val="120000"/>
              </a:lnSpc>
              <a:buNone/>
            </a:pPr>
            <a:endParaRPr lang="en-AU"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A0E5847-4EDC-4ED2-9B15-43BD256F8F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4116" y="4176954"/>
            <a:ext cx="4333488" cy="2708430"/>
          </a:xfrm>
          <a:prstGeom prst="rect">
            <a:avLst/>
          </a:prstGeom>
        </p:spPr>
      </p:pic>
    </p:spTree>
    <p:extLst>
      <p:ext uri="{BB962C8B-B14F-4D97-AF65-F5344CB8AC3E}">
        <p14:creationId xmlns:p14="http://schemas.microsoft.com/office/powerpoint/2010/main" val="244130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8BA7-6DB5-41D2-882E-669BEAD63B46}"/>
              </a:ext>
            </a:extLst>
          </p:cNvPr>
          <p:cNvSpPr>
            <a:spLocks noGrp="1"/>
          </p:cNvSpPr>
          <p:nvPr>
            <p:ph type="title"/>
          </p:nvPr>
        </p:nvSpPr>
        <p:spPr/>
        <p:txBody>
          <a:bodyPr/>
          <a:lstStyle/>
          <a:p>
            <a:r>
              <a:rPr lang="en-AU" dirty="0"/>
              <a:t>1. The Grace of the Lord Jesus Christ</a:t>
            </a:r>
          </a:p>
        </p:txBody>
      </p:sp>
      <p:sp>
        <p:nvSpPr>
          <p:cNvPr id="3" name="Content Placeholder 2">
            <a:extLst>
              <a:ext uri="{FF2B5EF4-FFF2-40B4-BE49-F238E27FC236}">
                <a16:creationId xmlns:a16="http://schemas.microsoft.com/office/drawing/2014/main" id="{52A63763-5441-4DE6-83CA-EB6EDF4ABE39}"/>
              </a:ext>
            </a:extLst>
          </p:cNvPr>
          <p:cNvSpPr>
            <a:spLocks noGrp="1"/>
          </p:cNvSpPr>
          <p:nvPr>
            <p:ph idx="1"/>
          </p:nvPr>
        </p:nvSpPr>
        <p:spPr>
          <a:xfrm>
            <a:off x="251520" y="1207293"/>
            <a:ext cx="8712968" cy="5102027"/>
          </a:xfrm>
        </p:spPr>
        <p:txBody>
          <a:bodyPr>
            <a:normAutofit fontScale="92500" lnSpcReduction="10000"/>
          </a:bodyPr>
          <a:lstStyle/>
          <a:p>
            <a:pPr marL="0" indent="0">
              <a:buNone/>
            </a:pPr>
            <a:r>
              <a:rPr lang="en-AU" dirty="0">
                <a:latin typeface="Arial" panose="020B0604020202020204" pitchFamily="34" charset="0"/>
                <a:cs typeface="Arial" panose="020B0604020202020204" pitchFamily="34" charset="0"/>
              </a:rPr>
              <a:t>Phil 2: 1-13</a:t>
            </a:r>
          </a:p>
          <a:p>
            <a:pPr marL="0" indent="0">
              <a:buNone/>
            </a:pPr>
            <a:r>
              <a:rPr lang="en-AU" dirty="0">
                <a:latin typeface="Arial" panose="020B0604020202020204" pitchFamily="34" charset="0"/>
                <a:cs typeface="Arial" panose="020B0604020202020204" pitchFamily="34" charset="0"/>
              </a:rPr>
              <a:t>Therefore </a:t>
            </a:r>
          </a:p>
          <a:p>
            <a:pPr lvl="1"/>
            <a:r>
              <a:rPr lang="en-AU" dirty="0">
                <a:latin typeface="Arial" panose="020B0604020202020204" pitchFamily="34" charset="0"/>
                <a:cs typeface="Arial" panose="020B0604020202020204" pitchFamily="34" charset="0"/>
              </a:rPr>
              <a:t>if </a:t>
            </a:r>
            <a:r>
              <a:rPr lang="en-AU" i="1" dirty="0">
                <a:latin typeface="Arial" panose="020B0604020202020204" pitchFamily="34" charset="0"/>
                <a:cs typeface="Arial" panose="020B0604020202020204" pitchFamily="34" charset="0"/>
              </a:rPr>
              <a:t>there is</a:t>
            </a:r>
            <a:r>
              <a:rPr lang="en-AU" dirty="0">
                <a:latin typeface="Arial" panose="020B0604020202020204" pitchFamily="34" charset="0"/>
                <a:cs typeface="Arial" panose="020B0604020202020204" pitchFamily="34" charset="0"/>
              </a:rPr>
              <a:t> any consolation in Christ, </a:t>
            </a:r>
          </a:p>
          <a:p>
            <a:pPr lvl="1"/>
            <a:r>
              <a:rPr lang="en-AU" dirty="0">
                <a:latin typeface="Arial" panose="020B0604020202020204" pitchFamily="34" charset="0"/>
                <a:cs typeface="Arial" panose="020B0604020202020204" pitchFamily="34" charset="0"/>
              </a:rPr>
              <a:t>if any comfort of love, </a:t>
            </a:r>
          </a:p>
          <a:p>
            <a:pPr lvl="1"/>
            <a:r>
              <a:rPr lang="en-AU" dirty="0">
                <a:latin typeface="Arial" panose="020B0604020202020204" pitchFamily="34" charset="0"/>
                <a:cs typeface="Arial" panose="020B0604020202020204" pitchFamily="34" charset="0"/>
              </a:rPr>
              <a:t>if any fellowship of the Spirit, </a:t>
            </a:r>
          </a:p>
          <a:p>
            <a:pPr lvl="1"/>
            <a:r>
              <a:rPr lang="en-AU" dirty="0">
                <a:latin typeface="Arial" panose="020B0604020202020204" pitchFamily="34" charset="0"/>
                <a:cs typeface="Arial" panose="020B0604020202020204" pitchFamily="34" charset="0"/>
              </a:rPr>
              <a:t>if any affection and mercy, </a:t>
            </a:r>
          </a:p>
          <a:p>
            <a:pPr marL="0" indent="0">
              <a:buNone/>
            </a:pPr>
            <a:r>
              <a:rPr lang="en-AU" baseline="30000" dirty="0">
                <a:latin typeface="Arial" panose="020B0604020202020204" pitchFamily="34" charset="0"/>
                <a:cs typeface="Arial" panose="020B0604020202020204" pitchFamily="34" charset="0"/>
              </a:rPr>
              <a:t>2 </a:t>
            </a:r>
            <a:r>
              <a:rPr lang="en-AU" dirty="0" err="1">
                <a:latin typeface="Arial" panose="020B0604020202020204" pitchFamily="34" charset="0"/>
                <a:cs typeface="Arial" panose="020B0604020202020204" pitchFamily="34" charset="0"/>
              </a:rPr>
              <a:t>fulfill</a:t>
            </a:r>
            <a:r>
              <a:rPr lang="en-AU" dirty="0">
                <a:latin typeface="Arial" panose="020B0604020202020204" pitchFamily="34" charset="0"/>
                <a:cs typeface="Arial" panose="020B0604020202020204" pitchFamily="34" charset="0"/>
              </a:rPr>
              <a:t> my joy by being like-minded, </a:t>
            </a:r>
          </a:p>
          <a:p>
            <a:pPr marL="0" indent="0">
              <a:buNone/>
            </a:pPr>
            <a:r>
              <a:rPr lang="en-AU" dirty="0">
                <a:latin typeface="Arial" panose="020B0604020202020204" pitchFamily="34" charset="0"/>
                <a:cs typeface="Arial" panose="020B0604020202020204" pitchFamily="34" charset="0"/>
              </a:rPr>
              <a:t>having the same love, </a:t>
            </a:r>
          </a:p>
          <a:p>
            <a:pPr marL="0" indent="0">
              <a:buNone/>
            </a:pPr>
            <a:r>
              <a:rPr lang="en-AU" i="1" dirty="0">
                <a:latin typeface="Arial" panose="020B0604020202020204" pitchFamily="34" charset="0"/>
                <a:cs typeface="Arial" panose="020B0604020202020204" pitchFamily="34" charset="0"/>
              </a:rPr>
              <a:t>being</a:t>
            </a:r>
            <a:r>
              <a:rPr lang="en-AU" dirty="0">
                <a:latin typeface="Arial" panose="020B0604020202020204" pitchFamily="34" charset="0"/>
                <a:cs typeface="Arial" panose="020B0604020202020204" pitchFamily="34" charset="0"/>
              </a:rPr>
              <a:t> of one accord, </a:t>
            </a:r>
          </a:p>
          <a:p>
            <a:pPr marL="0" indent="0">
              <a:buNone/>
            </a:pPr>
            <a:r>
              <a:rPr lang="en-AU" dirty="0">
                <a:latin typeface="Arial" panose="020B0604020202020204" pitchFamily="34" charset="0"/>
                <a:cs typeface="Arial" panose="020B0604020202020204" pitchFamily="34" charset="0"/>
              </a:rPr>
              <a:t>of one mind. </a:t>
            </a:r>
          </a:p>
        </p:txBody>
      </p:sp>
    </p:spTree>
    <p:extLst>
      <p:ext uri="{BB962C8B-B14F-4D97-AF65-F5344CB8AC3E}">
        <p14:creationId xmlns:p14="http://schemas.microsoft.com/office/powerpoint/2010/main" val="960299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8BA7-6DB5-41D2-882E-669BEAD63B46}"/>
              </a:ext>
            </a:extLst>
          </p:cNvPr>
          <p:cNvSpPr>
            <a:spLocks noGrp="1"/>
          </p:cNvSpPr>
          <p:nvPr>
            <p:ph type="title"/>
          </p:nvPr>
        </p:nvSpPr>
        <p:spPr/>
        <p:txBody>
          <a:bodyPr/>
          <a:lstStyle/>
          <a:p>
            <a:r>
              <a:rPr lang="en-AU" dirty="0"/>
              <a:t>1. The Grace of the Lord Jesus Christ</a:t>
            </a:r>
          </a:p>
        </p:txBody>
      </p:sp>
      <p:sp>
        <p:nvSpPr>
          <p:cNvPr id="3" name="Content Placeholder 2">
            <a:extLst>
              <a:ext uri="{FF2B5EF4-FFF2-40B4-BE49-F238E27FC236}">
                <a16:creationId xmlns:a16="http://schemas.microsoft.com/office/drawing/2014/main" id="{52A63763-5441-4DE6-83CA-EB6EDF4ABE39}"/>
              </a:ext>
            </a:extLst>
          </p:cNvPr>
          <p:cNvSpPr>
            <a:spLocks noGrp="1"/>
          </p:cNvSpPr>
          <p:nvPr>
            <p:ph idx="1"/>
          </p:nvPr>
        </p:nvSpPr>
        <p:spPr/>
        <p:txBody>
          <a:bodyPr>
            <a:normAutofit/>
          </a:bodyPr>
          <a:lstStyle/>
          <a:p>
            <a:pPr marL="0" indent="0">
              <a:buNone/>
            </a:pPr>
            <a:r>
              <a:rPr lang="en-AU" baseline="30000" dirty="0">
                <a:latin typeface="Arial" panose="020B0604020202020204" pitchFamily="34" charset="0"/>
                <a:cs typeface="Arial" panose="020B0604020202020204" pitchFamily="34" charset="0"/>
              </a:rPr>
              <a:t>3 </a:t>
            </a:r>
            <a:r>
              <a:rPr lang="en-AU" dirty="0">
                <a:solidFill>
                  <a:schemeClr val="accent1"/>
                </a:solidFill>
                <a:latin typeface="Arial" panose="020B0604020202020204" pitchFamily="34" charset="0"/>
                <a:cs typeface="Arial" panose="020B0604020202020204" pitchFamily="34" charset="0"/>
              </a:rPr>
              <a:t>Let</a:t>
            </a:r>
            <a:r>
              <a:rPr lang="en-AU" dirty="0">
                <a:latin typeface="Arial" panose="020B0604020202020204" pitchFamily="34" charset="0"/>
                <a:cs typeface="Arial" panose="020B0604020202020204" pitchFamily="34" charset="0"/>
              </a:rPr>
              <a:t> nothing be done through selfish ambition or conceit, </a:t>
            </a:r>
          </a:p>
          <a:p>
            <a:pPr marL="0" indent="0">
              <a:buNone/>
            </a:pPr>
            <a:r>
              <a:rPr lang="en-AU" dirty="0">
                <a:solidFill>
                  <a:srgbClr val="FF0000"/>
                </a:solidFill>
                <a:latin typeface="Arial" panose="020B0604020202020204" pitchFamily="34" charset="0"/>
                <a:cs typeface="Arial" panose="020B0604020202020204" pitchFamily="34" charset="0"/>
              </a:rPr>
              <a:t>but</a:t>
            </a:r>
            <a:r>
              <a:rPr lang="en-AU" dirty="0">
                <a:latin typeface="Arial" panose="020B0604020202020204" pitchFamily="34" charset="0"/>
                <a:cs typeface="Arial" panose="020B0604020202020204" pitchFamily="34" charset="0"/>
              </a:rPr>
              <a:t> in lowliness of mind let each esteem others better than himself. </a:t>
            </a:r>
          </a:p>
          <a:p>
            <a:pPr marL="0" indent="0">
              <a:buNone/>
            </a:pPr>
            <a:endParaRPr lang="en-AU" dirty="0">
              <a:latin typeface="Arial" panose="020B0604020202020204" pitchFamily="34" charset="0"/>
              <a:cs typeface="Arial" panose="020B0604020202020204" pitchFamily="34" charset="0"/>
            </a:endParaRPr>
          </a:p>
          <a:p>
            <a:pPr marL="0" indent="0">
              <a:buNone/>
            </a:pPr>
            <a:r>
              <a:rPr lang="en-AU" baseline="30000" dirty="0">
                <a:latin typeface="Arial" panose="020B0604020202020204" pitchFamily="34" charset="0"/>
                <a:cs typeface="Arial" panose="020B0604020202020204" pitchFamily="34" charset="0"/>
              </a:rPr>
              <a:t>4 </a:t>
            </a:r>
            <a:r>
              <a:rPr lang="en-AU" dirty="0">
                <a:solidFill>
                  <a:schemeClr val="accent1"/>
                </a:solidFill>
                <a:latin typeface="Arial" panose="020B0604020202020204" pitchFamily="34" charset="0"/>
                <a:cs typeface="Arial" panose="020B0604020202020204" pitchFamily="34" charset="0"/>
              </a:rPr>
              <a:t>Let</a:t>
            </a:r>
            <a:r>
              <a:rPr lang="en-AU" dirty="0">
                <a:latin typeface="Arial" panose="020B0604020202020204" pitchFamily="34" charset="0"/>
                <a:cs typeface="Arial" panose="020B0604020202020204" pitchFamily="34" charset="0"/>
              </a:rPr>
              <a:t> each of you look out not only for his own interests, </a:t>
            </a:r>
          </a:p>
          <a:p>
            <a:pPr marL="0" indent="0">
              <a:buNone/>
            </a:pPr>
            <a:r>
              <a:rPr lang="en-AU" dirty="0">
                <a:solidFill>
                  <a:srgbClr val="FF0000"/>
                </a:solidFill>
                <a:latin typeface="Arial" panose="020B0604020202020204" pitchFamily="34" charset="0"/>
                <a:cs typeface="Arial" panose="020B0604020202020204" pitchFamily="34" charset="0"/>
              </a:rPr>
              <a:t>but</a:t>
            </a:r>
            <a:r>
              <a:rPr lang="en-AU" dirty="0">
                <a:latin typeface="Arial" panose="020B0604020202020204" pitchFamily="34" charset="0"/>
                <a:cs typeface="Arial" panose="020B0604020202020204" pitchFamily="34" charset="0"/>
              </a:rPr>
              <a:t> also for the interests of others.</a:t>
            </a:r>
          </a:p>
          <a:p>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0097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8BA7-6DB5-41D2-882E-669BEAD63B46}"/>
              </a:ext>
            </a:extLst>
          </p:cNvPr>
          <p:cNvSpPr>
            <a:spLocks noGrp="1"/>
          </p:cNvSpPr>
          <p:nvPr>
            <p:ph type="title"/>
          </p:nvPr>
        </p:nvSpPr>
        <p:spPr/>
        <p:txBody>
          <a:bodyPr/>
          <a:lstStyle/>
          <a:p>
            <a:r>
              <a:rPr lang="en-AU" dirty="0"/>
              <a:t>1. The Grace of the Lord Jesus Christ</a:t>
            </a:r>
          </a:p>
        </p:txBody>
      </p:sp>
      <p:sp>
        <p:nvSpPr>
          <p:cNvPr id="3" name="Content Placeholder 2">
            <a:extLst>
              <a:ext uri="{FF2B5EF4-FFF2-40B4-BE49-F238E27FC236}">
                <a16:creationId xmlns:a16="http://schemas.microsoft.com/office/drawing/2014/main" id="{52A63763-5441-4DE6-83CA-EB6EDF4ABE39}"/>
              </a:ext>
            </a:extLst>
          </p:cNvPr>
          <p:cNvSpPr>
            <a:spLocks noGrp="1"/>
          </p:cNvSpPr>
          <p:nvPr>
            <p:ph idx="1"/>
          </p:nvPr>
        </p:nvSpPr>
        <p:spPr>
          <a:xfrm>
            <a:off x="251520" y="1207293"/>
            <a:ext cx="8712968" cy="4958011"/>
          </a:xfrm>
        </p:spPr>
        <p:txBody>
          <a:bodyPr>
            <a:normAutofit/>
          </a:bodyPr>
          <a:lstStyle/>
          <a:p>
            <a:pPr marL="0" indent="0">
              <a:buNone/>
            </a:pPr>
            <a:r>
              <a:rPr lang="en-AU" baseline="30000" dirty="0">
                <a:latin typeface="Arial" panose="020B0604020202020204" pitchFamily="34" charset="0"/>
                <a:cs typeface="Arial" panose="020B0604020202020204" pitchFamily="34" charset="0"/>
              </a:rPr>
              <a:t>5 </a:t>
            </a:r>
            <a:r>
              <a:rPr lang="en-AU" dirty="0">
                <a:solidFill>
                  <a:srgbClr val="FF0000"/>
                </a:solidFill>
                <a:latin typeface="Arial" panose="020B0604020202020204" pitchFamily="34" charset="0"/>
                <a:cs typeface="Arial" panose="020B0604020202020204" pitchFamily="34" charset="0"/>
              </a:rPr>
              <a:t>Let this mind be in you which was also in Christ Jesus,</a:t>
            </a:r>
            <a:r>
              <a:rPr lang="en-AU" dirty="0">
                <a:latin typeface="Arial" panose="020B0604020202020204" pitchFamily="34" charset="0"/>
                <a:cs typeface="Arial" panose="020B0604020202020204" pitchFamily="34" charset="0"/>
              </a:rPr>
              <a:t> </a:t>
            </a:r>
          </a:p>
          <a:p>
            <a:pPr marL="0" indent="0">
              <a:buNone/>
            </a:pPr>
            <a:r>
              <a:rPr lang="en-AU" baseline="30000" dirty="0">
                <a:latin typeface="Arial" panose="020B0604020202020204" pitchFamily="34" charset="0"/>
                <a:cs typeface="Arial" panose="020B0604020202020204" pitchFamily="34" charset="0"/>
              </a:rPr>
              <a:t>6 </a:t>
            </a:r>
            <a:r>
              <a:rPr lang="en-AU" dirty="0">
                <a:latin typeface="Arial" panose="020B0604020202020204" pitchFamily="34" charset="0"/>
                <a:cs typeface="Arial" panose="020B0604020202020204" pitchFamily="34" charset="0"/>
              </a:rPr>
              <a:t>who, being in the form of God, </a:t>
            </a:r>
          </a:p>
          <a:p>
            <a:pPr marL="0" indent="0">
              <a:buNone/>
            </a:pPr>
            <a:r>
              <a:rPr lang="en-AU" dirty="0">
                <a:latin typeface="Arial" panose="020B0604020202020204" pitchFamily="34" charset="0"/>
                <a:cs typeface="Arial" panose="020B0604020202020204" pitchFamily="34" charset="0"/>
              </a:rPr>
              <a:t>did not consider it robbery to be equal with God, </a:t>
            </a:r>
          </a:p>
          <a:p>
            <a:pPr marL="0" indent="0">
              <a:buNone/>
            </a:pPr>
            <a:r>
              <a:rPr lang="en-AU" baseline="30000" dirty="0">
                <a:latin typeface="Arial" panose="020B0604020202020204" pitchFamily="34" charset="0"/>
                <a:cs typeface="Arial" panose="020B0604020202020204" pitchFamily="34" charset="0"/>
              </a:rPr>
              <a:t>7 </a:t>
            </a:r>
            <a:r>
              <a:rPr lang="en-AU" dirty="0">
                <a:latin typeface="Arial" panose="020B0604020202020204" pitchFamily="34" charset="0"/>
                <a:cs typeface="Arial" panose="020B0604020202020204" pitchFamily="34" charset="0"/>
              </a:rPr>
              <a:t>but made Himself of no reputation, </a:t>
            </a:r>
          </a:p>
          <a:p>
            <a:pPr marL="0" indent="0">
              <a:buNone/>
            </a:pPr>
            <a:r>
              <a:rPr lang="en-AU" dirty="0">
                <a:latin typeface="Arial" panose="020B0604020202020204" pitchFamily="34" charset="0"/>
                <a:cs typeface="Arial" panose="020B0604020202020204" pitchFamily="34" charset="0"/>
              </a:rPr>
              <a:t>taking the form of a bondservant, </a:t>
            </a:r>
            <a:r>
              <a:rPr lang="en-AU" i="1" dirty="0">
                <a:latin typeface="Arial" panose="020B0604020202020204" pitchFamily="34" charset="0"/>
                <a:cs typeface="Arial" panose="020B0604020202020204" pitchFamily="34" charset="0"/>
              </a:rPr>
              <a:t>and</a:t>
            </a:r>
            <a:r>
              <a:rPr lang="en-AU" dirty="0">
                <a:latin typeface="Arial" panose="020B0604020202020204" pitchFamily="34" charset="0"/>
                <a:cs typeface="Arial" panose="020B0604020202020204" pitchFamily="34" charset="0"/>
              </a:rPr>
              <a:t> </a:t>
            </a:r>
          </a:p>
          <a:p>
            <a:pPr marL="0" indent="0">
              <a:buNone/>
            </a:pPr>
            <a:r>
              <a:rPr lang="en-AU" dirty="0">
                <a:latin typeface="Arial" panose="020B0604020202020204" pitchFamily="34" charset="0"/>
                <a:cs typeface="Arial" panose="020B0604020202020204" pitchFamily="34" charset="0"/>
              </a:rPr>
              <a:t>coming in the likeness of men. </a:t>
            </a:r>
          </a:p>
        </p:txBody>
      </p:sp>
    </p:spTree>
    <p:extLst>
      <p:ext uri="{BB962C8B-B14F-4D97-AF65-F5344CB8AC3E}">
        <p14:creationId xmlns:p14="http://schemas.microsoft.com/office/powerpoint/2010/main" val="489532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8BA7-6DB5-41D2-882E-669BEAD63B46}"/>
              </a:ext>
            </a:extLst>
          </p:cNvPr>
          <p:cNvSpPr>
            <a:spLocks noGrp="1"/>
          </p:cNvSpPr>
          <p:nvPr>
            <p:ph type="title"/>
          </p:nvPr>
        </p:nvSpPr>
        <p:spPr/>
        <p:txBody>
          <a:bodyPr/>
          <a:lstStyle/>
          <a:p>
            <a:r>
              <a:rPr lang="en-AU" dirty="0"/>
              <a:t>1. The Grace of the Lord Jesus Christ</a:t>
            </a:r>
          </a:p>
        </p:txBody>
      </p:sp>
      <p:sp>
        <p:nvSpPr>
          <p:cNvPr id="3" name="Content Placeholder 2">
            <a:extLst>
              <a:ext uri="{FF2B5EF4-FFF2-40B4-BE49-F238E27FC236}">
                <a16:creationId xmlns:a16="http://schemas.microsoft.com/office/drawing/2014/main" id="{52A63763-5441-4DE6-83CA-EB6EDF4ABE39}"/>
              </a:ext>
            </a:extLst>
          </p:cNvPr>
          <p:cNvSpPr>
            <a:spLocks noGrp="1"/>
          </p:cNvSpPr>
          <p:nvPr>
            <p:ph idx="1"/>
          </p:nvPr>
        </p:nvSpPr>
        <p:spPr/>
        <p:txBody>
          <a:bodyPr>
            <a:normAutofit/>
          </a:bodyPr>
          <a:lstStyle/>
          <a:p>
            <a:pPr marL="0" indent="0">
              <a:buNone/>
            </a:pPr>
            <a:r>
              <a:rPr lang="en-AU" baseline="30000" dirty="0">
                <a:latin typeface="Arial" panose="020B0604020202020204" pitchFamily="34" charset="0"/>
                <a:cs typeface="Arial" panose="020B0604020202020204" pitchFamily="34" charset="0"/>
              </a:rPr>
              <a:t>8 </a:t>
            </a:r>
            <a:r>
              <a:rPr lang="en-AU" dirty="0">
                <a:latin typeface="Arial" panose="020B0604020202020204" pitchFamily="34" charset="0"/>
                <a:cs typeface="Arial" panose="020B0604020202020204" pitchFamily="34" charset="0"/>
              </a:rPr>
              <a:t>And being found in appearance as a man, </a:t>
            </a:r>
          </a:p>
          <a:p>
            <a:pPr marL="0" indent="0">
              <a:buNone/>
            </a:pPr>
            <a:r>
              <a:rPr lang="en-AU" dirty="0">
                <a:latin typeface="Arial" panose="020B0604020202020204" pitchFamily="34" charset="0"/>
                <a:cs typeface="Arial" panose="020B0604020202020204" pitchFamily="34" charset="0"/>
              </a:rPr>
              <a:t>He humbled Himself and </a:t>
            </a:r>
          </a:p>
          <a:p>
            <a:pPr marL="0" indent="0">
              <a:buNone/>
            </a:pPr>
            <a:r>
              <a:rPr lang="en-AU" dirty="0">
                <a:latin typeface="Arial" panose="020B0604020202020204" pitchFamily="34" charset="0"/>
                <a:cs typeface="Arial" panose="020B0604020202020204" pitchFamily="34" charset="0"/>
              </a:rPr>
              <a:t>became obedient to </a:t>
            </a:r>
            <a:r>
              <a:rPr lang="en-AU" i="1" dirty="0">
                <a:latin typeface="Arial" panose="020B0604020202020204" pitchFamily="34" charset="0"/>
                <a:cs typeface="Arial" panose="020B0604020202020204" pitchFamily="34" charset="0"/>
              </a:rPr>
              <a:t>the point of</a:t>
            </a:r>
            <a:r>
              <a:rPr lang="en-AU" dirty="0">
                <a:latin typeface="Arial" panose="020B0604020202020204" pitchFamily="34" charset="0"/>
                <a:cs typeface="Arial" panose="020B0604020202020204" pitchFamily="34" charset="0"/>
              </a:rPr>
              <a:t> death, </a:t>
            </a:r>
          </a:p>
          <a:p>
            <a:pPr marL="0" indent="0">
              <a:buNone/>
            </a:pPr>
            <a:r>
              <a:rPr lang="en-AU" dirty="0">
                <a:latin typeface="Arial" panose="020B0604020202020204" pitchFamily="34" charset="0"/>
                <a:cs typeface="Arial" panose="020B0604020202020204" pitchFamily="34" charset="0"/>
              </a:rPr>
              <a:t>even the death of the cross. </a:t>
            </a:r>
          </a:p>
          <a:p>
            <a:pPr marL="0" indent="0">
              <a:buNone/>
            </a:pPr>
            <a:r>
              <a:rPr lang="en-AU" baseline="30000" dirty="0">
                <a:latin typeface="Arial" panose="020B0604020202020204" pitchFamily="34" charset="0"/>
                <a:cs typeface="Arial" panose="020B0604020202020204" pitchFamily="34" charset="0"/>
              </a:rPr>
              <a:t>9 </a:t>
            </a:r>
            <a:r>
              <a:rPr lang="en-AU" dirty="0">
                <a:latin typeface="Arial" panose="020B0604020202020204" pitchFamily="34" charset="0"/>
                <a:cs typeface="Arial" panose="020B0604020202020204" pitchFamily="34" charset="0"/>
              </a:rPr>
              <a:t>Therefore God also has highly exalted Him and </a:t>
            </a:r>
          </a:p>
          <a:p>
            <a:pPr marL="0" indent="0">
              <a:buNone/>
            </a:pPr>
            <a:r>
              <a:rPr lang="en-AU" dirty="0">
                <a:latin typeface="Arial" panose="020B0604020202020204" pitchFamily="34" charset="0"/>
                <a:cs typeface="Arial" panose="020B0604020202020204" pitchFamily="34" charset="0"/>
              </a:rPr>
              <a:t>given Him the name which is above </a:t>
            </a:r>
            <a:r>
              <a:rPr lang="en-AU" b="1" dirty="0">
                <a:latin typeface="Arial" panose="020B0604020202020204" pitchFamily="34" charset="0"/>
                <a:cs typeface="Arial" panose="020B0604020202020204" pitchFamily="34" charset="0"/>
              </a:rPr>
              <a:t>every name, </a:t>
            </a:r>
          </a:p>
          <a:p>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3534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8BA7-6DB5-41D2-882E-669BEAD63B46}"/>
              </a:ext>
            </a:extLst>
          </p:cNvPr>
          <p:cNvSpPr>
            <a:spLocks noGrp="1"/>
          </p:cNvSpPr>
          <p:nvPr>
            <p:ph type="title"/>
          </p:nvPr>
        </p:nvSpPr>
        <p:spPr/>
        <p:txBody>
          <a:bodyPr/>
          <a:lstStyle/>
          <a:p>
            <a:r>
              <a:rPr lang="en-AU" dirty="0"/>
              <a:t>1. The Grace of the Lord Jesus Christ</a:t>
            </a:r>
          </a:p>
        </p:txBody>
      </p:sp>
      <p:sp>
        <p:nvSpPr>
          <p:cNvPr id="3" name="Content Placeholder 2">
            <a:extLst>
              <a:ext uri="{FF2B5EF4-FFF2-40B4-BE49-F238E27FC236}">
                <a16:creationId xmlns:a16="http://schemas.microsoft.com/office/drawing/2014/main" id="{52A63763-5441-4DE6-83CA-EB6EDF4ABE39}"/>
              </a:ext>
            </a:extLst>
          </p:cNvPr>
          <p:cNvSpPr>
            <a:spLocks noGrp="1"/>
          </p:cNvSpPr>
          <p:nvPr>
            <p:ph idx="1"/>
          </p:nvPr>
        </p:nvSpPr>
        <p:spPr/>
        <p:txBody>
          <a:bodyPr>
            <a:normAutofit/>
          </a:bodyPr>
          <a:lstStyle/>
          <a:p>
            <a:pPr marL="0" indent="0">
              <a:buNone/>
            </a:pPr>
            <a:r>
              <a:rPr lang="en-AU" baseline="30000" dirty="0">
                <a:latin typeface="Arial" panose="020B0604020202020204" pitchFamily="34" charset="0"/>
                <a:cs typeface="Arial" panose="020B0604020202020204" pitchFamily="34" charset="0"/>
              </a:rPr>
              <a:t>10 </a:t>
            </a:r>
            <a:r>
              <a:rPr lang="en-AU" dirty="0">
                <a:latin typeface="Arial" panose="020B0604020202020204" pitchFamily="34" charset="0"/>
                <a:cs typeface="Arial" panose="020B0604020202020204" pitchFamily="34" charset="0"/>
              </a:rPr>
              <a:t>that at the name of Jesus </a:t>
            </a:r>
            <a:r>
              <a:rPr lang="en-AU" b="1" dirty="0">
                <a:latin typeface="Arial" panose="020B0604020202020204" pitchFamily="34" charset="0"/>
                <a:cs typeface="Arial" panose="020B0604020202020204" pitchFamily="34" charset="0"/>
              </a:rPr>
              <a:t>every knee</a:t>
            </a:r>
            <a:r>
              <a:rPr lang="en-AU" dirty="0">
                <a:latin typeface="Arial" panose="020B0604020202020204" pitchFamily="34" charset="0"/>
                <a:cs typeface="Arial" panose="020B0604020202020204" pitchFamily="34" charset="0"/>
              </a:rPr>
              <a:t> should bow, </a:t>
            </a:r>
          </a:p>
          <a:p>
            <a:pPr lvl="1"/>
            <a:r>
              <a:rPr lang="en-AU" dirty="0">
                <a:latin typeface="Arial" panose="020B0604020202020204" pitchFamily="34" charset="0"/>
                <a:cs typeface="Arial" panose="020B0604020202020204" pitchFamily="34" charset="0"/>
              </a:rPr>
              <a:t>of those in heaven, and </a:t>
            </a:r>
          </a:p>
          <a:p>
            <a:pPr lvl="1"/>
            <a:r>
              <a:rPr lang="en-AU" dirty="0">
                <a:latin typeface="Arial" panose="020B0604020202020204" pitchFamily="34" charset="0"/>
                <a:cs typeface="Arial" panose="020B0604020202020204" pitchFamily="34" charset="0"/>
              </a:rPr>
              <a:t>of those on earth, and </a:t>
            </a:r>
          </a:p>
          <a:p>
            <a:pPr lvl="1"/>
            <a:r>
              <a:rPr lang="en-AU" dirty="0">
                <a:latin typeface="Arial" panose="020B0604020202020204" pitchFamily="34" charset="0"/>
                <a:cs typeface="Arial" panose="020B0604020202020204" pitchFamily="34" charset="0"/>
              </a:rPr>
              <a:t>of those under the earth, </a:t>
            </a:r>
          </a:p>
          <a:p>
            <a:pPr marL="0" indent="0">
              <a:buNone/>
            </a:pPr>
            <a:r>
              <a:rPr lang="en-AU" baseline="30000" dirty="0">
                <a:latin typeface="Arial" panose="020B0604020202020204" pitchFamily="34" charset="0"/>
                <a:cs typeface="Arial" panose="020B0604020202020204" pitchFamily="34" charset="0"/>
              </a:rPr>
              <a:t>11 </a:t>
            </a:r>
            <a:r>
              <a:rPr lang="en-AU" dirty="0">
                <a:latin typeface="Arial" panose="020B0604020202020204" pitchFamily="34" charset="0"/>
                <a:cs typeface="Arial" panose="020B0604020202020204" pitchFamily="34" charset="0"/>
              </a:rPr>
              <a:t>and that </a:t>
            </a:r>
            <a:r>
              <a:rPr lang="en-AU" b="1" dirty="0">
                <a:latin typeface="Arial" panose="020B0604020202020204" pitchFamily="34" charset="0"/>
                <a:cs typeface="Arial" panose="020B0604020202020204" pitchFamily="34" charset="0"/>
              </a:rPr>
              <a:t>every tongue</a:t>
            </a:r>
            <a:r>
              <a:rPr lang="en-AU" dirty="0">
                <a:latin typeface="Arial" panose="020B0604020202020204" pitchFamily="34" charset="0"/>
                <a:cs typeface="Arial" panose="020B0604020202020204" pitchFamily="34" charset="0"/>
              </a:rPr>
              <a:t> should confess that Jesus Christ is Lord, </a:t>
            </a:r>
          </a:p>
          <a:p>
            <a:pPr marL="0" indent="0">
              <a:buNone/>
            </a:pPr>
            <a:r>
              <a:rPr lang="en-AU" dirty="0">
                <a:latin typeface="Arial" panose="020B0604020202020204" pitchFamily="34" charset="0"/>
                <a:cs typeface="Arial" panose="020B0604020202020204" pitchFamily="34" charset="0"/>
              </a:rPr>
              <a:t>to the glory of God the Father.</a:t>
            </a:r>
          </a:p>
          <a:p>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2984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8BA7-6DB5-41D2-882E-669BEAD63B46}"/>
              </a:ext>
            </a:extLst>
          </p:cNvPr>
          <p:cNvSpPr>
            <a:spLocks noGrp="1"/>
          </p:cNvSpPr>
          <p:nvPr>
            <p:ph type="title"/>
          </p:nvPr>
        </p:nvSpPr>
        <p:spPr/>
        <p:txBody>
          <a:bodyPr/>
          <a:lstStyle/>
          <a:p>
            <a:r>
              <a:rPr lang="en-AU" dirty="0"/>
              <a:t>1. The Grace of the Lord Jesus Christ</a:t>
            </a:r>
          </a:p>
        </p:txBody>
      </p:sp>
      <p:sp>
        <p:nvSpPr>
          <p:cNvPr id="3" name="Content Placeholder 2">
            <a:extLst>
              <a:ext uri="{FF2B5EF4-FFF2-40B4-BE49-F238E27FC236}">
                <a16:creationId xmlns:a16="http://schemas.microsoft.com/office/drawing/2014/main" id="{52A63763-5441-4DE6-83CA-EB6EDF4ABE39}"/>
              </a:ext>
            </a:extLst>
          </p:cNvPr>
          <p:cNvSpPr>
            <a:spLocks noGrp="1"/>
          </p:cNvSpPr>
          <p:nvPr>
            <p:ph idx="1"/>
          </p:nvPr>
        </p:nvSpPr>
        <p:spPr/>
        <p:txBody>
          <a:bodyPr>
            <a:normAutofit/>
          </a:bodyPr>
          <a:lstStyle/>
          <a:p>
            <a:pPr marL="0" indent="0">
              <a:buNone/>
            </a:pPr>
            <a:r>
              <a:rPr lang="en-AU" dirty="0">
                <a:latin typeface="Arial" panose="020B0604020202020204" pitchFamily="34" charset="0"/>
                <a:cs typeface="Arial" panose="020B0604020202020204" pitchFamily="34" charset="0"/>
              </a:rPr>
              <a:t>Therefore, my beloved, </a:t>
            </a:r>
          </a:p>
          <a:p>
            <a:pPr marL="0" indent="0">
              <a:buNone/>
            </a:pPr>
            <a:r>
              <a:rPr lang="en-AU" dirty="0">
                <a:latin typeface="Arial" panose="020B0604020202020204" pitchFamily="34" charset="0"/>
                <a:cs typeface="Arial" panose="020B0604020202020204" pitchFamily="34" charset="0"/>
              </a:rPr>
              <a:t>as you have always obeyed, </a:t>
            </a:r>
          </a:p>
          <a:p>
            <a:pPr marL="0" indent="0">
              <a:buNone/>
            </a:pPr>
            <a:r>
              <a:rPr lang="en-AU" dirty="0">
                <a:latin typeface="Arial" panose="020B0604020202020204" pitchFamily="34" charset="0"/>
                <a:cs typeface="Arial" panose="020B0604020202020204" pitchFamily="34" charset="0"/>
              </a:rPr>
              <a:t>not as in my presence only, </a:t>
            </a:r>
          </a:p>
          <a:p>
            <a:pPr marL="0" indent="0">
              <a:buNone/>
            </a:pPr>
            <a:r>
              <a:rPr lang="en-AU" dirty="0">
                <a:latin typeface="Arial" panose="020B0604020202020204" pitchFamily="34" charset="0"/>
                <a:cs typeface="Arial" panose="020B0604020202020204" pitchFamily="34" charset="0"/>
              </a:rPr>
              <a:t>but now much more in my absence, </a:t>
            </a:r>
          </a:p>
          <a:p>
            <a:pPr marL="0" indent="0">
              <a:buNone/>
            </a:pPr>
            <a:r>
              <a:rPr lang="en-AU" b="1" dirty="0">
                <a:latin typeface="Arial" panose="020B0604020202020204" pitchFamily="34" charset="0"/>
                <a:cs typeface="Arial" panose="020B0604020202020204" pitchFamily="34" charset="0"/>
              </a:rPr>
              <a:t>work out your own salvation with fear and trembling; </a:t>
            </a:r>
          </a:p>
          <a:p>
            <a:pPr marL="0" indent="0">
              <a:buNone/>
            </a:pPr>
            <a:r>
              <a:rPr lang="en-AU" baseline="30000" dirty="0">
                <a:latin typeface="Arial" panose="020B0604020202020204" pitchFamily="34" charset="0"/>
                <a:cs typeface="Arial" panose="020B0604020202020204" pitchFamily="34" charset="0"/>
              </a:rPr>
              <a:t>13 </a:t>
            </a:r>
            <a:r>
              <a:rPr lang="en-AU" b="1" dirty="0">
                <a:latin typeface="Arial" panose="020B0604020202020204" pitchFamily="34" charset="0"/>
                <a:cs typeface="Arial" panose="020B0604020202020204" pitchFamily="34" charset="0"/>
              </a:rPr>
              <a:t>for it is God who works </a:t>
            </a:r>
            <a:r>
              <a:rPr lang="en-AU" b="1" dirty="0">
                <a:solidFill>
                  <a:srgbClr val="FF0000"/>
                </a:solidFill>
                <a:latin typeface="Arial" panose="020B0604020202020204" pitchFamily="34" charset="0"/>
                <a:cs typeface="Arial" panose="020B0604020202020204" pitchFamily="34" charset="0"/>
              </a:rPr>
              <a:t>in you</a:t>
            </a:r>
            <a:r>
              <a:rPr lang="en-AU" b="1" dirty="0">
                <a:latin typeface="Arial" panose="020B0604020202020204" pitchFamily="34" charset="0"/>
                <a:cs typeface="Arial" panose="020B0604020202020204" pitchFamily="34" charset="0"/>
              </a:rPr>
              <a:t> both to will and to do for His good pleasure.</a:t>
            </a:r>
          </a:p>
        </p:txBody>
      </p:sp>
    </p:spTree>
    <p:extLst>
      <p:ext uri="{BB962C8B-B14F-4D97-AF65-F5344CB8AC3E}">
        <p14:creationId xmlns:p14="http://schemas.microsoft.com/office/powerpoint/2010/main" val="214082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463EB-6BC0-447B-8D65-17722324059A}"/>
              </a:ext>
            </a:extLst>
          </p:cNvPr>
          <p:cNvSpPr>
            <a:spLocks noGrp="1"/>
          </p:cNvSpPr>
          <p:nvPr>
            <p:ph type="title"/>
          </p:nvPr>
        </p:nvSpPr>
        <p:spPr/>
        <p:txBody>
          <a:bodyPr/>
          <a:lstStyle/>
          <a:p>
            <a:r>
              <a:rPr lang="en-AU" dirty="0"/>
              <a:t>Grace to change and respond to change</a:t>
            </a:r>
          </a:p>
        </p:txBody>
      </p:sp>
      <p:sp>
        <p:nvSpPr>
          <p:cNvPr id="3" name="Content Placeholder 2">
            <a:extLst>
              <a:ext uri="{FF2B5EF4-FFF2-40B4-BE49-F238E27FC236}">
                <a16:creationId xmlns:a16="http://schemas.microsoft.com/office/drawing/2014/main" id="{E42A9FE4-919C-4105-8694-B5A0DFE8EC20}"/>
              </a:ext>
            </a:extLst>
          </p:cNvPr>
          <p:cNvSpPr>
            <a:spLocks noGrp="1"/>
          </p:cNvSpPr>
          <p:nvPr>
            <p:ph idx="1"/>
          </p:nvPr>
        </p:nvSpPr>
        <p:spPr>
          <a:xfrm>
            <a:off x="215516" y="1340768"/>
            <a:ext cx="8712968" cy="4176464"/>
          </a:xfrm>
        </p:spPr>
        <p:txBody>
          <a:bodyPr/>
          <a:lstStyle/>
          <a:p>
            <a:pPr marL="0" indent="0">
              <a:buNone/>
            </a:pPr>
            <a:r>
              <a:rPr lang="en-AU" dirty="0">
                <a:latin typeface="Arial" panose="020B0604020202020204" pitchFamily="34" charset="0"/>
                <a:cs typeface="Arial" panose="020B0604020202020204" pitchFamily="34" charset="0"/>
              </a:rPr>
              <a:t>Gal 4:19 …Until Christ be formed </a:t>
            </a:r>
            <a:r>
              <a:rPr lang="en-AU" b="1" dirty="0">
                <a:solidFill>
                  <a:srgbClr val="FF0000"/>
                </a:solidFill>
                <a:latin typeface="Arial" panose="020B0604020202020204" pitchFamily="34" charset="0"/>
                <a:cs typeface="Arial" panose="020B0604020202020204" pitchFamily="34" charset="0"/>
              </a:rPr>
              <a:t>in you</a:t>
            </a:r>
          </a:p>
          <a:p>
            <a:pPr marL="0" indent="0">
              <a:buNone/>
            </a:pPr>
            <a:endParaRPr lang="en-AU"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62D3362-1E54-4F73-82CB-31E7766CD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022" y="2852936"/>
            <a:ext cx="3474720" cy="2493264"/>
          </a:xfrm>
          <a:prstGeom prst="rect">
            <a:avLst/>
          </a:prstGeom>
        </p:spPr>
      </p:pic>
      <p:pic>
        <p:nvPicPr>
          <p:cNvPr id="14" name="Picture 13">
            <a:extLst>
              <a:ext uri="{FF2B5EF4-FFF2-40B4-BE49-F238E27FC236}">
                <a16:creationId xmlns:a16="http://schemas.microsoft.com/office/drawing/2014/main" id="{1E45E5BC-3EB1-4D55-90E0-2D1CD2261B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2420888"/>
            <a:ext cx="3185914" cy="31859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24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48856-2793-4551-8476-73DAECE14232}"/>
              </a:ext>
            </a:extLst>
          </p:cNvPr>
          <p:cNvSpPr>
            <a:spLocks noGrp="1"/>
          </p:cNvSpPr>
          <p:nvPr>
            <p:ph type="title"/>
          </p:nvPr>
        </p:nvSpPr>
        <p:spPr/>
        <p:txBody>
          <a:bodyPr/>
          <a:lstStyle/>
          <a:p>
            <a:r>
              <a:rPr lang="en-AU" dirty="0"/>
              <a:t>Grace to change</a:t>
            </a:r>
          </a:p>
        </p:txBody>
      </p:sp>
      <p:sp>
        <p:nvSpPr>
          <p:cNvPr id="3" name="Content Placeholder 2">
            <a:extLst>
              <a:ext uri="{FF2B5EF4-FFF2-40B4-BE49-F238E27FC236}">
                <a16:creationId xmlns:a16="http://schemas.microsoft.com/office/drawing/2014/main" id="{60A00962-EF2F-4489-9C31-4BF3F9596E11}"/>
              </a:ext>
            </a:extLst>
          </p:cNvPr>
          <p:cNvSpPr>
            <a:spLocks noGrp="1"/>
          </p:cNvSpPr>
          <p:nvPr>
            <p:ph idx="1"/>
          </p:nvPr>
        </p:nvSpPr>
        <p:spPr>
          <a:xfrm>
            <a:off x="251520" y="1207293"/>
            <a:ext cx="4320480" cy="4958011"/>
          </a:xfrm>
        </p:spPr>
        <p:txBody>
          <a:bodyPr>
            <a:noAutofit/>
          </a:bodyPr>
          <a:lstStyle/>
          <a:p>
            <a:pPr marL="0" indent="0">
              <a:buNone/>
            </a:pPr>
            <a:r>
              <a:rPr lang="en-AU" sz="2300" b="1" dirty="0">
                <a:latin typeface="Arial" panose="020B0604020202020204" pitchFamily="34" charset="0"/>
                <a:cs typeface="Arial" panose="020B0604020202020204" pitchFamily="34" charset="0"/>
              </a:rPr>
              <a:t>Adapt To Change Quickly</a:t>
            </a:r>
            <a:endParaRPr lang="en-AU" sz="2300" dirty="0">
              <a:latin typeface="Arial" panose="020B0604020202020204" pitchFamily="34" charset="0"/>
              <a:cs typeface="Arial" panose="020B0604020202020204" pitchFamily="34" charset="0"/>
            </a:endParaRPr>
          </a:p>
          <a:p>
            <a:pPr marL="0" indent="0">
              <a:buNone/>
            </a:pPr>
            <a:r>
              <a:rPr lang="en-AU" sz="2300" i="1" dirty="0">
                <a:latin typeface="Arial" panose="020B0604020202020204" pitchFamily="34" charset="0"/>
                <a:cs typeface="Arial" panose="020B0604020202020204" pitchFamily="34" charset="0"/>
              </a:rPr>
              <a:t>The Quicker You Let Go Of Old Cheese, The Sooner You Can Enjoy New Cheese</a:t>
            </a:r>
            <a:endParaRPr lang="en-AU" sz="2300" dirty="0">
              <a:latin typeface="Arial" panose="020B0604020202020204" pitchFamily="34" charset="0"/>
              <a:cs typeface="Arial" panose="020B0604020202020204" pitchFamily="34" charset="0"/>
            </a:endParaRPr>
          </a:p>
          <a:p>
            <a:pPr marL="0" indent="0">
              <a:buNone/>
            </a:pPr>
            <a:r>
              <a:rPr lang="en-AU" sz="2300" dirty="0">
                <a:solidFill>
                  <a:srgbClr val="0070C0"/>
                </a:solidFill>
                <a:latin typeface="Arial" panose="020B0604020202020204" pitchFamily="34" charset="0"/>
                <a:cs typeface="Arial" panose="020B0604020202020204" pitchFamily="34" charset="0"/>
              </a:rPr>
              <a:t>Spiritual application: </a:t>
            </a:r>
          </a:p>
          <a:p>
            <a:pPr marL="0" indent="0">
              <a:buNone/>
            </a:pPr>
            <a:r>
              <a:rPr lang="en-AU" sz="2300" dirty="0">
                <a:latin typeface="Arial" panose="020B0604020202020204" pitchFamily="34" charset="0"/>
                <a:cs typeface="Arial" panose="020B0604020202020204" pitchFamily="34" charset="0"/>
              </a:rPr>
              <a:t>Let go of old things (ways, thinking) to enjoy fresh things from God (revelation,  solutions etc) </a:t>
            </a:r>
          </a:p>
          <a:p>
            <a:pPr marL="0" indent="0">
              <a:buNone/>
            </a:pPr>
            <a:r>
              <a:rPr lang="en-AU" sz="2300" b="1" dirty="0">
                <a:latin typeface="Arial" panose="020B0604020202020204" pitchFamily="34" charset="0"/>
                <a:cs typeface="Arial" panose="020B0604020202020204" pitchFamily="34" charset="0"/>
              </a:rPr>
              <a:t>Change</a:t>
            </a:r>
            <a:endParaRPr lang="en-AU" sz="2300" dirty="0">
              <a:latin typeface="Arial" panose="020B0604020202020204" pitchFamily="34" charset="0"/>
              <a:cs typeface="Arial" panose="020B0604020202020204" pitchFamily="34" charset="0"/>
            </a:endParaRPr>
          </a:p>
          <a:p>
            <a:pPr marL="0" indent="0">
              <a:spcBef>
                <a:spcPts val="0"/>
              </a:spcBef>
              <a:buNone/>
            </a:pPr>
            <a:r>
              <a:rPr lang="en-AU" sz="2300" i="1" dirty="0">
                <a:latin typeface="Arial" panose="020B0604020202020204" pitchFamily="34" charset="0"/>
                <a:cs typeface="Arial" panose="020B0604020202020204" pitchFamily="34" charset="0"/>
              </a:rPr>
              <a:t>Move With The Cheese</a:t>
            </a:r>
          </a:p>
          <a:p>
            <a:pPr marL="0" indent="0">
              <a:spcBef>
                <a:spcPts val="0"/>
              </a:spcBef>
              <a:buNone/>
            </a:pPr>
            <a:r>
              <a:rPr lang="en-AU" sz="2300" dirty="0">
                <a:solidFill>
                  <a:srgbClr val="0070C0"/>
                </a:solidFill>
                <a:latin typeface="Arial" panose="020B0604020202020204" pitchFamily="34" charset="0"/>
                <a:cs typeface="Arial" panose="020B0604020202020204" pitchFamily="34" charset="0"/>
              </a:rPr>
              <a:t>Spiritual application: </a:t>
            </a:r>
          </a:p>
          <a:p>
            <a:pPr marL="0" indent="0">
              <a:spcBef>
                <a:spcPts val="0"/>
              </a:spcBef>
              <a:buNone/>
            </a:pPr>
            <a:r>
              <a:rPr lang="en-AU" sz="2300" dirty="0">
                <a:latin typeface="Arial" panose="020B0604020202020204" pitchFamily="34" charset="0"/>
                <a:cs typeface="Arial" panose="020B0604020202020204" pitchFamily="34" charset="0"/>
              </a:rPr>
              <a:t>Move with the Holy Spirit</a:t>
            </a:r>
          </a:p>
          <a:p>
            <a:pPr marL="0" indent="0">
              <a:spcBef>
                <a:spcPts val="0"/>
              </a:spcBef>
              <a:buNone/>
            </a:pPr>
            <a:endParaRPr lang="en-AU" sz="23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7AF8222-9A63-425D-BDEA-E89F5C9F3E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1218" y="0"/>
            <a:ext cx="2262782" cy="1484784"/>
          </a:xfrm>
          <a:prstGeom prst="rect">
            <a:avLst/>
          </a:prstGeom>
        </p:spPr>
      </p:pic>
      <p:sp>
        <p:nvSpPr>
          <p:cNvPr id="6" name="Content Placeholder 2">
            <a:extLst>
              <a:ext uri="{FF2B5EF4-FFF2-40B4-BE49-F238E27FC236}">
                <a16:creationId xmlns:a16="http://schemas.microsoft.com/office/drawing/2014/main" id="{25254ED3-C8FC-4537-B12B-1B14B6005DBB}"/>
              </a:ext>
            </a:extLst>
          </p:cNvPr>
          <p:cNvSpPr txBox="1">
            <a:spLocks/>
          </p:cNvSpPr>
          <p:nvPr/>
        </p:nvSpPr>
        <p:spPr>
          <a:xfrm>
            <a:off x="4594944" y="1213248"/>
            <a:ext cx="4392490" cy="495801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AU" sz="2300" b="1" dirty="0">
                <a:latin typeface="Arial" panose="020B0604020202020204" pitchFamily="34" charset="0"/>
                <a:cs typeface="Arial" panose="020B0604020202020204" pitchFamily="34" charset="0"/>
              </a:rPr>
              <a:t>Enjoy Change!</a:t>
            </a:r>
            <a:endParaRPr lang="en-AU" sz="2300" dirty="0">
              <a:latin typeface="Arial" panose="020B0604020202020204" pitchFamily="34" charset="0"/>
              <a:cs typeface="Arial" panose="020B0604020202020204" pitchFamily="34" charset="0"/>
            </a:endParaRPr>
          </a:p>
          <a:p>
            <a:pPr marL="0" indent="0">
              <a:spcBef>
                <a:spcPts val="0"/>
              </a:spcBef>
              <a:buFont typeface="Arial" pitchFamily="34" charset="0"/>
              <a:buNone/>
            </a:pPr>
            <a:r>
              <a:rPr lang="en-AU" sz="2300" i="1" dirty="0" err="1">
                <a:latin typeface="Arial" panose="020B0604020202020204" pitchFamily="34" charset="0"/>
                <a:cs typeface="Arial" panose="020B0604020202020204" pitchFamily="34" charset="0"/>
              </a:rPr>
              <a:t>Savor</a:t>
            </a:r>
            <a:r>
              <a:rPr lang="en-AU" sz="2300" i="1" dirty="0">
                <a:latin typeface="Arial" panose="020B0604020202020204" pitchFamily="34" charset="0"/>
                <a:cs typeface="Arial" panose="020B0604020202020204" pitchFamily="34" charset="0"/>
              </a:rPr>
              <a:t> The Adventure And Enjoy The Taste Of New Cheese!</a:t>
            </a:r>
          </a:p>
          <a:p>
            <a:pPr marL="0" indent="0">
              <a:spcBef>
                <a:spcPts val="0"/>
              </a:spcBef>
              <a:buFont typeface="Arial" pitchFamily="34" charset="0"/>
              <a:buNone/>
            </a:pPr>
            <a:r>
              <a:rPr lang="en-AU" sz="2300" dirty="0">
                <a:solidFill>
                  <a:srgbClr val="0070C0"/>
                </a:solidFill>
                <a:latin typeface="Arial" panose="020B0604020202020204" pitchFamily="34" charset="0"/>
                <a:cs typeface="Arial" panose="020B0604020202020204" pitchFamily="34" charset="0"/>
              </a:rPr>
              <a:t>Spiritual application: </a:t>
            </a:r>
            <a:r>
              <a:rPr lang="en-AU" sz="2300" dirty="0">
                <a:latin typeface="Arial" panose="020B0604020202020204" pitchFamily="34" charset="0"/>
                <a:cs typeface="Arial" panose="020B0604020202020204" pitchFamily="34" charset="0"/>
              </a:rPr>
              <a:t>Enjoy the process of change and changing</a:t>
            </a:r>
          </a:p>
          <a:p>
            <a:pPr marL="0" indent="0">
              <a:spcBef>
                <a:spcPts val="0"/>
              </a:spcBef>
              <a:buFont typeface="Arial" pitchFamily="34" charset="0"/>
              <a:buNone/>
            </a:pPr>
            <a:endParaRPr lang="en-AU" sz="2300" dirty="0">
              <a:latin typeface="Arial" panose="020B0604020202020204" pitchFamily="34" charset="0"/>
              <a:cs typeface="Arial" panose="020B0604020202020204" pitchFamily="34" charset="0"/>
            </a:endParaRPr>
          </a:p>
          <a:p>
            <a:pPr marL="0" indent="0">
              <a:spcBef>
                <a:spcPts val="0"/>
              </a:spcBef>
              <a:buFont typeface="Arial" pitchFamily="34" charset="0"/>
              <a:buNone/>
            </a:pPr>
            <a:r>
              <a:rPr lang="en-AU" sz="2300" b="1" dirty="0">
                <a:latin typeface="Arial" panose="020B0604020202020204" pitchFamily="34" charset="0"/>
                <a:cs typeface="Arial" panose="020B0604020202020204" pitchFamily="34" charset="0"/>
              </a:rPr>
              <a:t>Be Ready To Change Quickly And Enjoy It Again</a:t>
            </a:r>
            <a:endParaRPr lang="en-AU" sz="2300" dirty="0">
              <a:latin typeface="Arial" panose="020B0604020202020204" pitchFamily="34" charset="0"/>
              <a:cs typeface="Arial" panose="020B0604020202020204" pitchFamily="34" charset="0"/>
            </a:endParaRPr>
          </a:p>
          <a:p>
            <a:pPr marL="0" indent="0">
              <a:spcBef>
                <a:spcPts val="0"/>
              </a:spcBef>
              <a:buFont typeface="Arial" pitchFamily="34" charset="0"/>
              <a:buNone/>
            </a:pPr>
            <a:r>
              <a:rPr lang="en-AU" sz="2300" i="1" dirty="0">
                <a:latin typeface="Arial" panose="020B0604020202020204" pitchFamily="34" charset="0"/>
                <a:cs typeface="Arial" panose="020B0604020202020204" pitchFamily="34" charset="0"/>
              </a:rPr>
              <a:t>They Keep Moving The Cheese.</a:t>
            </a:r>
          </a:p>
          <a:p>
            <a:pPr marL="0" indent="0">
              <a:spcBef>
                <a:spcPts val="0"/>
              </a:spcBef>
              <a:buFont typeface="Arial" pitchFamily="34" charset="0"/>
              <a:buNone/>
            </a:pPr>
            <a:r>
              <a:rPr lang="en-AU" sz="2300" dirty="0">
                <a:solidFill>
                  <a:srgbClr val="0070C0"/>
                </a:solidFill>
                <a:latin typeface="Arial" panose="020B0604020202020204" pitchFamily="34" charset="0"/>
                <a:cs typeface="Arial" panose="020B0604020202020204" pitchFamily="34" charset="0"/>
              </a:rPr>
              <a:t>Spiritual application: </a:t>
            </a:r>
          </a:p>
          <a:p>
            <a:pPr marL="0" indent="0">
              <a:spcBef>
                <a:spcPts val="0"/>
              </a:spcBef>
              <a:buFont typeface="Arial" pitchFamily="34" charset="0"/>
              <a:buNone/>
            </a:pPr>
            <a:r>
              <a:rPr lang="en-AU" sz="2300" dirty="0">
                <a:latin typeface="Arial" panose="020B0604020202020204" pitchFamily="34" charset="0"/>
                <a:cs typeface="Arial" panose="020B0604020202020204" pitchFamily="34" charset="0"/>
              </a:rPr>
              <a:t>Have a mindset of continual growth and change</a:t>
            </a:r>
          </a:p>
        </p:txBody>
      </p:sp>
      <p:pic>
        <p:nvPicPr>
          <p:cNvPr id="8" name="Picture 7">
            <a:extLst>
              <a:ext uri="{FF2B5EF4-FFF2-40B4-BE49-F238E27FC236}">
                <a16:creationId xmlns:a16="http://schemas.microsoft.com/office/drawing/2014/main" id="{8ECADF3F-3485-499D-933F-D00B03D96E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561" y="1052012"/>
            <a:ext cx="4210415" cy="3157811"/>
          </a:xfrm>
          <a:prstGeom prst="rect">
            <a:avLst/>
          </a:prstGeom>
        </p:spPr>
      </p:pic>
      <p:pic>
        <p:nvPicPr>
          <p:cNvPr id="11" name="Picture 10">
            <a:extLst>
              <a:ext uri="{FF2B5EF4-FFF2-40B4-BE49-F238E27FC236}">
                <a16:creationId xmlns:a16="http://schemas.microsoft.com/office/drawing/2014/main" id="{AC812014-E42B-4FD8-9A7B-0893B4F079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566" y="4293096"/>
            <a:ext cx="4210415" cy="2468745"/>
          </a:xfrm>
          <a:prstGeom prst="rect">
            <a:avLst/>
          </a:prstGeom>
        </p:spPr>
      </p:pic>
    </p:spTree>
    <p:extLst>
      <p:ext uri="{BB962C8B-B14F-4D97-AF65-F5344CB8AC3E}">
        <p14:creationId xmlns:p14="http://schemas.microsoft.com/office/powerpoint/2010/main" val="319512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671F-1C43-4E8B-8ABB-F25BFF2A6DE3}"/>
              </a:ext>
            </a:extLst>
          </p:cNvPr>
          <p:cNvSpPr>
            <a:spLocks noGrp="1"/>
          </p:cNvSpPr>
          <p:nvPr>
            <p:ph type="title"/>
          </p:nvPr>
        </p:nvSpPr>
        <p:spPr/>
        <p:txBody>
          <a:bodyPr/>
          <a:lstStyle/>
          <a:p>
            <a:r>
              <a:rPr lang="en-AU" dirty="0"/>
              <a:t>2. The Love of God</a:t>
            </a:r>
          </a:p>
        </p:txBody>
      </p:sp>
      <p:sp>
        <p:nvSpPr>
          <p:cNvPr id="7" name="Content Placeholder 6">
            <a:extLst>
              <a:ext uri="{FF2B5EF4-FFF2-40B4-BE49-F238E27FC236}">
                <a16:creationId xmlns:a16="http://schemas.microsoft.com/office/drawing/2014/main" id="{5951FF83-A2BD-48AF-90A4-226BACD66E45}"/>
              </a:ext>
            </a:extLst>
          </p:cNvPr>
          <p:cNvSpPr>
            <a:spLocks noGrp="1"/>
          </p:cNvSpPr>
          <p:nvPr>
            <p:ph idx="1"/>
          </p:nvPr>
        </p:nvSpPr>
        <p:spPr>
          <a:xfrm>
            <a:off x="251520" y="1007605"/>
            <a:ext cx="8712968" cy="5373724"/>
          </a:xfrm>
        </p:spPr>
        <p:txBody>
          <a:bodyPr>
            <a:normAutofit fontScale="92500" lnSpcReduction="10000"/>
          </a:bodyPr>
          <a:lstStyle/>
          <a:p>
            <a:pPr marL="0" indent="0">
              <a:buNone/>
            </a:pPr>
            <a:r>
              <a:rPr lang="en-AU" dirty="0">
                <a:latin typeface="Arial" panose="020B0604020202020204" pitchFamily="34" charset="0"/>
                <a:cs typeface="Arial" panose="020B0604020202020204" pitchFamily="34" charset="0"/>
              </a:rPr>
              <a:t>Matt 22:37-39 - Jesus said to him, “‘You shall love the Lord your God with all your heart, with all your soul, and with all your mind.’ This is the first and great commandment. And the second is like it: ‘You shall love </a:t>
            </a:r>
            <a:br>
              <a:rPr lang="en-AU" dirty="0">
                <a:latin typeface="Arial" panose="020B0604020202020204" pitchFamily="34" charset="0"/>
                <a:cs typeface="Arial" panose="020B0604020202020204" pitchFamily="34" charset="0"/>
              </a:rPr>
            </a:br>
            <a:r>
              <a:rPr lang="en-AU" dirty="0">
                <a:latin typeface="Arial" panose="020B0604020202020204" pitchFamily="34" charset="0"/>
                <a:cs typeface="Arial" panose="020B0604020202020204" pitchFamily="34" charset="0"/>
              </a:rPr>
              <a:t>your neighbour as yourself.’</a:t>
            </a:r>
          </a:p>
          <a:p>
            <a:pPr marL="0" indent="0">
              <a:buNone/>
            </a:pPr>
            <a:endParaRPr lang="en-AU" sz="3000" dirty="0">
              <a:latin typeface="Arial" panose="020B0604020202020204" pitchFamily="34" charset="0"/>
              <a:cs typeface="Arial" panose="020B0604020202020204" pitchFamily="34" charset="0"/>
            </a:endParaRPr>
          </a:p>
          <a:p>
            <a:pPr marL="0" indent="0">
              <a:buNone/>
            </a:pPr>
            <a:r>
              <a:rPr lang="en-AU" dirty="0">
                <a:latin typeface="Arial" panose="020B0604020202020204" pitchFamily="34" charset="0"/>
                <a:cs typeface="Arial" panose="020B0604020202020204" pitchFamily="34" charset="0"/>
              </a:rPr>
              <a:t>John 15:9-10 - “As the Father loved Me, I also have loved you; abide in My love. If you keep My commandments, you will abide in My love, just as I have kept My Father’s commandments and abide in His love.</a:t>
            </a:r>
          </a:p>
        </p:txBody>
      </p:sp>
      <p:pic>
        <p:nvPicPr>
          <p:cNvPr id="8" name="Picture 7">
            <a:extLst>
              <a:ext uri="{FF2B5EF4-FFF2-40B4-BE49-F238E27FC236}">
                <a16:creationId xmlns:a16="http://schemas.microsoft.com/office/drawing/2014/main" id="{156A1889-BEFF-448C-8860-7574A3996738}"/>
              </a:ext>
            </a:extLst>
          </p:cNvPr>
          <p:cNvPicPr>
            <a:picLocks noChangeAspect="1"/>
          </p:cNvPicPr>
          <p:nvPr/>
        </p:nvPicPr>
        <p:blipFill>
          <a:blip r:embed="rId3"/>
          <a:stretch>
            <a:fillRect/>
          </a:stretch>
        </p:blipFill>
        <p:spPr>
          <a:xfrm>
            <a:off x="6203508" y="2780928"/>
            <a:ext cx="2328932" cy="1228447"/>
          </a:xfrm>
          <a:prstGeom prst="rect">
            <a:avLst/>
          </a:prstGeom>
        </p:spPr>
      </p:pic>
    </p:spTree>
    <p:extLst>
      <p:ext uri="{BB962C8B-B14F-4D97-AF65-F5344CB8AC3E}">
        <p14:creationId xmlns:p14="http://schemas.microsoft.com/office/powerpoint/2010/main" val="1462054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8BA7-6DB5-41D2-882E-669BEAD63B46}"/>
              </a:ext>
            </a:extLst>
          </p:cNvPr>
          <p:cNvSpPr>
            <a:spLocks noGrp="1"/>
          </p:cNvSpPr>
          <p:nvPr>
            <p:ph type="title"/>
          </p:nvPr>
        </p:nvSpPr>
        <p:spPr/>
        <p:txBody>
          <a:bodyPr/>
          <a:lstStyle/>
          <a:p>
            <a:r>
              <a:rPr lang="en-AU" dirty="0"/>
              <a:t>A Jealous God</a:t>
            </a:r>
          </a:p>
        </p:txBody>
      </p:sp>
      <p:sp>
        <p:nvSpPr>
          <p:cNvPr id="3" name="Content Placeholder 2">
            <a:extLst>
              <a:ext uri="{FF2B5EF4-FFF2-40B4-BE49-F238E27FC236}">
                <a16:creationId xmlns:a16="http://schemas.microsoft.com/office/drawing/2014/main" id="{52A63763-5441-4DE6-83CA-EB6EDF4ABE39}"/>
              </a:ext>
            </a:extLst>
          </p:cNvPr>
          <p:cNvSpPr>
            <a:spLocks noGrp="1"/>
          </p:cNvSpPr>
          <p:nvPr>
            <p:ph idx="1"/>
          </p:nvPr>
        </p:nvSpPr>
        <p:spPr>
          <a:xfrm>
            <a:off x="251520" y="1207293"/>
            <a:ext cx="3960440" cy="5102027"/>
          </a:xfrm>
        </p:spPr>
        <p:txBody>
          <a:bodyPr>
            <a:normAutofit fontScale="92500" lnSpcReduction="10000"/>
          </a:bodyPr>
          <a:lstStyle/>
          <a:p>
            <a:pPr marL="0" indent="0">
              <a:buNone/>
            </a:pPr>
            <a:r>
              <a:rPr lang="en-AU" dirty="0" err="1">
                <a:latin typeface="Arial" panose="020B0604020202020204" pitchFamily="34" charset="0"/>
                <a:cs typeface="Arial" panose="020B0604020202020204" pitchFamily="34" charset="0"/>
              </a:rPr>
              <a:t>Hos</a:t>
            </a:r>
            <a:r>
              <a:rPr lang="en-AU" dirty="0">
                <a:latin typeface="Arial" panose="020B0604020202020204" pitchFamily="34" charset="0"/>
                <a:cs typeface="Arial" panose="020B0604020202020204" pitchFamily="34" charset="0"/>
              </a:rPr>
              <a:t> 2:5</a:t>
            </a:r>
          </a:p>
          <a:p>
            <a:pPr marL="0" indent="0">
              <a:buNone/>
            </a:pPr>
            <a:r>
              <a:rPr lang="en-AU" dirty="0">
                <a:latin typeface="Arial" panose="020B0604020202020204" pitchFamily="34" charset="0"/>
                <a:cs typeface="Arial" panose="020B0604020202020204" pitchFamily="34" charset="0"/>
              </a:rPr>
              <a:t>For she said, </a:t>
            </a:r>
          </a:p>
          <a:p>
            <a:pPr marL="0" indent="0">
              <a:buNone/>
            </a:pPr>
            <a:r>
              <a:rPr lang="en-AU" dirty="0">
                <a:latin typeface="Arial" panose="020B0604020202020204" pitchFamily="34" charset="0"/>
                <a:cs typeface="Arial" panose="020B0604020202020204" pitchFamily="34" charset="0"/>
              </a:rPr>
              <a:t>‘I will go after my lovers,</a:t>
            </a:r>
            <a:br>
              <a:rPr lang="en-AU" dirty="0">
                <a:latin typeface="Arial" panose="020B0604020202020204" pitchFamily="34" charset="0"/>
                <a:cs typeface="Arial" panose="020B0604020202020204" pitchFamily="34" charset="0"/>
              </a:rPr>
            </a:br>
            <a:r>
              <a:rPr lang="en-AU" dirty="0">
                <a:latin typeface="Arial" panose="020B0604020202020204" pitchFamily="34" charset="0"/>
                <a:cs typeface="Arial" panose="020B0604020202020204" pitchFamily="34" charset="0"/>
              </a:rPr>
              <a:t>Who give me </a:t>
            </a:r>
          </a:p>
          <a:p>
            <a:pPr lvl="1"/>
            <a:r>
              <a:rPr lang="en-AU" dirty="0">
                <a:latin typeface="Arial" panose="020B0604020202020204" pitchFamily="34" charset="0"/>
                <a:cs typeface="Arial" panose="020B0604020202020204" pitchFamily="34" charset="0"/>
              </a:rPr>
              <a:t>my bread and </a:t>
            </a:r>
          </a:p>
          <a:p>
            <a:pPr lvl="1"/>
            <a:r>
              <a:rPr lang="en-AU" dirty="0">
                <a:latin typeface="Arial" panose="020B0604020202020204" pitchFamily="34" charset="0"/>
                <a:cs typeface="Arial" panose="020B0604020202020204" pitchFamily="34" charset="0"/>
              </a:rPr>
              <a:t>my water,</a:t>
            </a:r>
            <a:br>
              <a:rPr lang="en-AU" dirty="0">
                <a:latin typeface="Arial" panose="020B0604020202020204" pitchFamily="34" charset="0"/>
                <a:cs typeface="Arial" panose="020B0604020202020204" pitchFamily="34" charset="0"/>
              </a:rPr>
            </a:br>
            <a:r>
              <a:rPr lang="en-AU" dirty="0">
                <a:latin typeface="Arial" panose="020B0604020202020204" pitchFamily="34" charset="0"/>
                <a:cs typeface="Arial" panose="020B0604020202020204" pitchFamily="34" charset="0"/>
              </a:rPr>
              <a:t>My wool and </a:t>
            </a:r>
          </a:p>
          <a:p>
            <a:pPr lvl="1"/>
            <a:r>
              <a:rPr lang="en-AU" dirty="0">
                <a:latin typeface="Arial" panose="020B0604020202020204" pitchFamily="34" charset="0"/>
                <a:cs typeface="Arial" panose="020B0604020202020204" pitchFamily="34" charset="0"/>
              </a:rPr>
              <a:t>my linen,</a:t>
            </a:r>
            <a:br>
              <a:rPr lang="en-AU" dirty="0">
                <a:latin typeface="Arial" panose="020B0604020202020204" pitchFamily="34" charset="0"/>
                <a:cs typeface="Arial" panose="020B0604020202020204" pitchFamily="34" charset="0"/>
              </a:rPr>
            </a:br>
            <a:r>
              <a:rPr lang="en-AU" dirty="0">
                <a:latin typeface="Arial" panose="020B0604020202020204" pitchFamily="34" charset="0"/>
                <a:cs typeface="Arial" panose="020B0604020202020204" pitchFamily="34" charset="0"/>
              </a:rPr>
              <a:t>My oil and </a:t>
            </a:r>
          </a:p>
          <a:p>
            <a:pPr lvl="1"/>
            <a:r>
              <a:rPr lang="en-AU" dirty="0">
                <a:latin typeface="Arial" panose="020B0604020202020204" pitchFamily="34" charset="0"/>
                <a:cs typeface="Arial" panose="020B0604020202020204" pitchFamily="34" charset="0"/>
              </a:rPr>
              <a:t>my drink.’</a:t>
            </a:r>
          </a:p>
        </p:txBody>
      </p:sp>
      <p:sp>
        <p:nvSpPr>
          <p:cNvPr id="5" name="Content Placeholder 2">
            <a:extLst>
              <a:ext uri="{FF2B5EF4-FFF2-40B4-BE49-F238E27FC236}">
                <a16:creationId xmlns:a16="http://schemas.microsoft.com/office/drawing/2014/main" id="{94CE603E-C149-4B2D-A2DB-FBD928BC167A}"/>
              </a:ext>
            </a:extLst>
          </p:cNvPr>
          <p:cNvSpPr txBox="1">
            <a:spLocks/>
          </p:cNvSpPr>
          <p:nvPr/>
        </p:nvSpPr>
        <p:spPr>
          <a:xfrm>
            <a:off x="4549882" y="1212319"/>
            <a:ext cx="4342597" cy="51020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AU" sz="2800" dirty="0" err="1">
                <a:latin typeface="Arial" panose="020B0604020202020204" pitchFamily="34" charset="0"/>
                <a:cs typeface="Arial" panose="020B0604020202020204" pitchFamily="34" charset="0"/>
              </a:rPr>
              <a:t>Hos</a:t>
            </a:r>
            <a:r>
              <a:rPr lang="en-AU" sz="2800" dirty="0">
                <a:latin typeface="Arial" panose="020B0604020202020204" pitchFamily="34" charset="0"/>
                <a:cs typeface="Arial" panose="020B0604020202020204" pitchFamily="34" charset="0"/>
              </a:rPr>
              <a:t> 2:8</a:t>
            </a:r>
          </a:p>
          <a:p>
            <a:pPr marL="0" indent="0">
              <a:buNone/>
            </a:pPr>
            <a:r>
              <a:rPr lang="en-AU" sz="2800" dirty="0">
                <a:latin typeface="Arial" panose="020B0604020202020204" pitchFamily="34" charset="0"/>
                <a:cs typeface="Arial" panose="020B0604020202020204" pitchFamily="34" charset="0"/>
              </a:rPr>
              <a:t>For she did not know</a:t>
            </a:r>
            <a:br>
              <a:rPr lang="en-AU" sz="2800" dirty="0">
                <a:latin typeface="Arial" panose="020B0604020202020204" pitchFamily="34" charset="0"/>
                <a:cs typeface="Arial" panose="020B0604020202020204" pitchFamily="34" charset="0"/>
              </a:rPr>
            </a:br>
            <a:r>
              <a:rPr lang="en-AU" sz="2800" dirty="0">
                <a:solidFill>
                  <a:srgbClr val="FF0000"/>
                </a:solidFill>
                <a:latin typeface="Arial" panose="020B0604020202020204" pitchFamily="34" charset="0"/>
                <a:cs typeface="Arial" panose="020B0604020202020204" pitchFamily="34" charset="0"/>
              </a:rPr>
              <a:t>That I gave her </a:t>
            </a:r>
            <a:r>
              <a:rPr lang="en-AU" sz="2800" dirty="0">
                <a:latin typeface="Arial" panose="020B0604020202020204" pitchFamily="34" charset="0"/>
                <a:cs typeface="Arial" panose="020B0604020202020204" pitchFamily="34" charset="0"/>
              </a:rPr>
              <a:t>grain, </a:t>
            </a:r>
          </a:p>
          <a:p>
            <a:pPr lvl="1"/>
            <a:r>
              <a:rPr lang="en-AU" sz="2400" dirty="0">
                <a:latin typeface="Arial" panose="020B0604020202020204" pitchFamily="34" charset="0"/>
                <a:cs typeface="Arial" panose="020B0604020202020204" pitchFamily="34" charset="0"/>
              </a:rPr>
              <a:t>new wine, and </a:t>
            </a:r>
          </a:p>
          <a:p>
            <a:pPr lvl="1"/>
            <a:r>
              <a:rPr lang="en-AU" sz="2400" dirty="0">
                <a:latin typeface="Arial" panose="020B0604020202020204" pitchFamily="34" charset="0"/>
                <a:cs typeface="Arial" panose="020B0604020202020204" pitchFamily="34" charset="0"/>
              </a:rPr>
              <a:t>oil, And multiplied her </a:t>
            </a:r>
          </a:p>
          <a:p>
            <a:pPr lvl="1"/>
            <a:r>
              <a:rPr lang="en-AU" sz="2400" dirty="0">
                <a:latin typeface="Arial" panose="020B0604020202020204" pitchFamily="34" charset="0"/>
                <a:cs typeface="Arial" panose="020B0604020202020204" pitchFamily="34" charset="0"/>
              </a:rPr>
              <a:t>silver and </a:t>
            </a:r>
          </a:p>
          <a:p>
            <a:pPr lvl="1"/>
            <a:r>
              <a:rPr lang="en-AU" sz="2400" dirty="0">
                <a:latin typeface="Arial" panose="020B0604020202020204" pitchFamily="34" charset="0"/>
                <a:cs typeface="Arial" panose="020B0604020202020204" pitchFamily="34" charset="0"/>
              </a:rPr>
              <a:t>gold</a:t>
            </a:r>
          </a:p>
          <a:p>
            <a:pPr marL="0" indent="0">
              <a:buNone/>
            </a:pPr>
            <a:r>
              <a:rPr lang="en-AU" sz="2800" i="1" dirty="0">
                <a:latin typeface="Arial" panose="020B0604020202020204" pitchFamily="34" charset="0"/>
                <a:cs typeface="Arial" panose="020B0604020202020204" pitchFamily="34" charset="0"/>
              </a:rPr>
              <a:t>Which</a:t>
            </a:r>
            <a:r>
              <a:rPr lang="en-AU" sz="2800" dirty="0">
                <a:latin typeface="Arial" panose="020B0604020202020204" pitchFamily="34" charset="0"/>
                <a:cs typeface="Arial" panose="020B0604020202020204" pitchFamily="34" charset="0"/>
              </a:rPr>
              <a:t> they prepared for Baal.</a:t>
            </a:r>
          </a:p>
        </p:txBody>
      </p:sp>
    </p:spTree>
    <p:extLst>
      <p:ext uri="{BB962C8B-B14F-4D97-AF65-F5344CB8AC3E}">
        <p14:creationId xmlns:p14="http://schemas.microsoft.com/office/powerpoint/2010/main" val="1740320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7B349-50C1-4DC4-BEA4-FB1F2BE698EF}"/>
              </a:ext>
            </a:extLst>
          </p:cNvPr>
          <p:cNvSpPr>
            <a:spLocks noGrp="1"/>
          </p:cNvSpPr>
          <p:nvPr>
            <p:ph type="title"/>
          </p:nvPr>
        </p:nvSpPr>
        <p:spPr/>
        <p:txBody>
          <a:bodyPr/>
          <a:lstStyle/>
          <a:p>
            <a:r>
              <a:rPr lang="en-AU" dirty="0"/>
              <a:t>A Jealous God</a:t>
            </a:r>
          </a:p>
        </p:txBody>
      </p:sp>
      <p:sp>
        <p:nvSpPr>
          <p:cNvPr id="3" name="Content Placeholder 2">
            <a:extLst>
              <a:ext uri="{FF2B5EF4-FFF2-40B4-BE49-F238E27FC236}">
                <a16:creationId xmlns:a16="http://schemas.microsoft.com/office/drawing/2014/main" id="{948EA462-DA15-4911-9592-ADD8ACF0B68D}"/>
              </a:ext>
            </a:extLst>
          </p:cNvPr>
          <p:cNvSpPr>
            <a:spLocks noGrp="1"/>
          </p:cNvSpPr>
          <p:nvPr>
            <p:ph idx="1"/>
          </p:nvPr>
        </p:nvSpPr>
        <p:spPr>
          <a:xfrm>
            <a:off x="251520" y="980729"/>
            <a:ext cx="8712968" cy="4752528"/>
          </a:xfrm>
        </p:spPr>
        <p:txBody>
          <a:bodyPr/>
          <a:lstStyle/>
          <a:p>
            <a:pPr marL="0" indent="0">
              <a:buNone/>
            </a:pPr>
            <a:r>
              <a:rPr lang="en-AU" sz="2800" dirty="0" err="1">
                <a:latin typeface="Arial" panose="020B0604020202020204" pitchFamily="34" charset="0"/>
                <a:cs typeface="Arial" panose="020B0604020202020204" pitchFamily="34" charset="0"/>
              </a:rPr>
              <a:t>Hos</a:t>
            </a:r>
            <a:r>
              <a:rPr lang="en-AU" sz="2800" dirty="0">
                <a:latin typeface="Arial" panose="020B0604020202020204" pitchFamily="34" charset="0"/>
                <a:cs typeface="Arial" panose="020B0604020202020204" pitchFamily="34" charset="0"/>
              </a:rPr>
              <a:t> 2:13 “…She decked herself with her earrings and </a:t>
            </a:r>
            <a:r>
              <a:rPr lang="en-AU" sz="2800" dirty="0" err="1">
                <a:latin typeface="Arial" panose="020B0604020202020204" pitchFamily="34" charset="0"/>
                <a:cs typeface="Arial" panose="020B0604020202020204" pitchFamily="34" charset="0"/>
              </a:rPr>
              <a:t>jewelry</a:t>
            </a:r>
            <a:r>
              <a:rPr lang="en-AU" sz="2800" dirty="0">
                <a:latin typeface="Arial" panose="020B0604020202020204" pitchFamily="34" charset="0"/>
                <a:cs typeface="Arial" panose="020B0604020202020204" pitchFamily="34" charset="0"/>
              </a:rPr>
              <a:t> and went after her lovers; But me she forgot,” says the Lord. </a:t>
            </a:r>
          </a:p>
          <a:p>
            <a:pPr marL="0" indent="0">
              <a:buNone/>
            </a:pPr>
            <a:endParaRPr lang="en-AU" sz="2800" dirty="0">
              <a:latin typeface="Arial" panose="020B0604020202020204" pitchFamily="34" charset="0"/>
              <a:cs typeface="Arial" panose="020B0604020202020204" pitchFamily="34" charset="0"/>
            </a:endParaRPr>
          </a:p>
          <a:p>
            <a:pPr marL="0" indent="0">
              <a:buNone/>
            </a:pPr>
            <a:r>
              <a:rPr lang="en-AU" sz="2800" dirty="0">
                <a:latin typeface="Arial" panose="020B0604020202020204" pitchFamily="34" charset="0"/>
                <a:cs typeface="Arial" panose="020B0604020202020204" pitchFamily="34" charset="0"/>
              </a:rPr>
              <a:t>Phil 2:21 For all seek their own, not the things which are of Jesus Christ. </a:t>
            </a:r>
          </a:p>
          <a:p>
            <a:endParaRPr lang="en-AU"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E9E4BC6-B92B-482D-9C8E-B0E78D0CD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4182726"/>
            <a:ext cx="4788024" cy="2695657"/>
          </a:xfrm>
          <a:prstGeom prst="rect">
            <a:avLst/>
          </a:prstGeom>
        </p:spPr>
      </p:pic>
    </p:spTree>
    <p:extLst>
      <p:ext uri="{BB962C8B-B14F-4D97-AF65-F5344CB8AC3E}">
        <p14:creationId xmlns:p14="http://schemas.microsoft.com/office/powerpoint/2010/main" val="3415839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ABAB-3A51-4D98-8E34-7ACDB216A992}"/>
              </a:ext>
            </a:extLst>
          </p:cNvPr>
          <p:cNvSpPr>
            <a:spLocks noGrp="1"/>
          </p:cNvSpPr>
          <p:nvPr>
            <p:ph type="title"/>
          </p:nvPr>
        </p:nvSpPr>
        <p:spPr>
          <a:xfrm>
            <a:off x="0" y="0"/>
            <a:ext cx="9144000" cy="1052736"/>
          </a:xfrm>
        </p:spPr>
        <p:txBody>
          <a:bodyPr/>
          <a:lstStyle/>
          <a:p>
            <a:r>
              <a:rPr lang="en-AU" sz="3600" dirty="0"/>
              <a:t>A Loving God – the call to come to Him</a:t>
            </a:r>
          </a:p>
        </p:txBody>
      </p:sp>
      <p:sp>
        <p:nvSpPr>
          <p:cNvPr id="3" name="Content Placeholder 2">
            <a:extLst>
              <a:ext uri="{FF2B5EF4-FFF2-40B4-BE49-F238E27FC236}">
                <a16:creationId xmlns:a16="http://schemas.microsoft.com/office/drawing/2014/main" id="{93E6E0AF-0DF9-4E19-A2B8-46106F7F3862}"/>
              </a:ext>
            </a:extLst>
          </p:cNvPr>
          <p:cNvSpPr>
            <a:spLocks noGrp="1"/>
          </p:cNvSpPr>
          <p:nvPr>
            <p:ph idx="1"/>
          </p:nvPr>
        </p:nvSpPr>
        <p:spPr>
          <a:xfrm>
            <a:off x="251520" y="908720"/>
            <a:ext cx="8712968" cy="5472608"/>
          </a:xfrm>
        </p:spPr>
        <p:txBody>
          <a:bodyPr>
            <a:normAutofit fontScale="92500" lnSpcReduction="20000"/>
          </a:bodyPr>
          <a:lstStyle/>
          <a:p>
            <a:pPr marL="0" indent="0">
              <a:buNone/>
            </a:pPr>
            <a:r>
              <a:rPr lang="en-AU" sz="2400" dirty="0">
                <a:latin typeface="Arial" panose="020B0604020202020204" pitchFamily="34" charset="0"/>
                <a:cs typeface="Arial" panose="020B0604020202020204" pitchFamily="34" charset="0"/>
              </a:rPr>
              <a:t>Despite playing the harlot, He calls us to Himself</a:t>
            </a:r>
          </a:p>
          <a:p>
            <a:pPr marL="0" indent="0">
              <a:buNone/>
            </a:pPr>
            <a:r>
              <a:rPr lang="en-AU" sz="2400" dirty="0" err="1">
                <a:latin typeface="Arial" panose="020B0604020202020204" pitchFamily="34" charset="0"/>
                <a:cs typeface="Arial" panose="020B0604020202020204" pitchFamily="34" charset="0"/>
              </a:rPr>
              <a:t>Hos</a:t>
            </a:r>
            <a:r>
              <a:rPr lang="en-AU" sz="2400" dirty="0">
                <a:latin typeface="Arial" panose="020B0604020202020204" pitchFamily="34" charset="0"/>
                <a:cs typeface="Arial" panose="020B0604020202020204" pitchFamily="34" charset="0"/>
              </a:rPr>
              <a:t> 2:16 “And it shall be in that day says the Lord, “That you will call me ‘My Husband’, and no longer call Me ‘My Master’” </a:t>
            </a:r>
          </a:p>
          <a:p>
            <a:pPr marL="0" indent="0">
              <a:buNone/>
            </a:pPr>
            <a:endParaRPr lang="en-AU" sz="2400" dirty="0">
              <a:latin typeface="Arial" panose="020B0604020202020204" pitchFamily="34" charset="0"/>
              <a:cs typeface="Arial" panose="020B0604020202020204" pitchFamily="34" charset="0"/>
            </a:endParaRPr>
          </a:p>
          <a:p>
            <a:pPr marL="0" indent="0">
              <a:buNone/>
            </a:pPr>
            <a:r>
              <a:rPr lang="en-AU" sz="2400" dirty="0" err="1">
                <a:latin typeface="Arial" panose="020B0604020202020204" pitchFamily="34" charset="0"/>
                <a:cs typeface="Arial" panose="020B0604020202020204" pitchFamily="34" charset="0"/>
              </a:rPr>
              <a:t>Hos</a:t>
            </a:r>
            <a:r>
              <a:rPr lang="en-AU" sz="2400" dirty="0">
                <a:latin typeface="Arial" panose="020B0604020202020204" pitchFamily="34" charset="0"/>
                <a:cs typeface="Arial" panose="020B0604020202020204" pitchFamily="34" charset="0"/>
              </a:rPr>
              <a:t> 2:19 “I will betroth you to me forever – Yes, I will </a:t>
            </a:r>
            <a:r>
              <a:rPr lang="en-AU" sz="2400" dirty="0" err="1">
                <a:latin typeface="Arial" panose="020B0604020202020204" pitchFamily="34" charset="0"/>
                <a:cs typeface="Arial" panose="020B0604020202020204" pitchFamily="34" charset="0"/>
              </a:rPr>
              <a:t>betrothe</a:t>
            </a:r>
            <a:r>
              <a:rPr lang="en-AU" sz="2400" dirty="0">
                <a:latin typeface="Arial" panose="020B0604020202020204" pitchFamily="34" charset="0"/>
                <a:cs typeface="Arial" panose="020B0604020202020204" pitchFamily="34" charset="0"/>
              </a:rPr>
              <a:t> you to me </a:t>
            </a:r>
          </a:p>
          <a:p>
            <a:r>
              <a:rPr lang="en-AU" sz="2400" dirty="0">
                <a:latin typeface="Arial" panose="020B0604020202020204" pitchFamily="34" charset="0"/>
                <a:cs typeface="Arial" panose="020B0604020202020204" pitchFamily="34" charset="0"/>
              </a:rPr>
              <a:t>In righteousness and </a:t>
            </a:r>
          </a:p>
          <a:p>
            <a:r>
              <a:rPr lang="en-AU" sz="2400" dirty="0">
                <a:latin typeface="Arial" panose="020B0604020202020204" pitchFamily="34" charset="0"/>
                <a:cs typeface="Arial" panose="020B0604020202020204" pitchFamily="34" charset="0"/>
              </a:rPr>
              <a:t>justice, </a:t>
            </a:r>
          </a:p>
          <a:p>
            <a:r>
              <a:rPr lang="en-AU" sz="2400" dirty="0">
                <a:latin typeface="Arial" panose="020B0604020202020204" pitchFamily="34" charset="0"/>
                <a:cs typeface="Arial" panose="020B0604020202020204" pitchFamily="34" charset="0"/>
              </a:rPr>
              <a:t>In loving-kindness and </a:t>
            </a:r>
          </a:p>
          <a:p>
            <a:r>
              <a:rPr lang="en-AU" sz="2400" dirty="0">
                <a:latin typeface="Arial" panose="020B0604020202020204" pitchFamily="34" charset="0"/>
                <a:cs typeface="Arial" panose="020B0604020202020204" pitchFamily="34" charset="0"/>
              </a:rPr>
              <a:t>mercy</a:t>
            </a:r>
          </a:p>
          <a:p>
            <a:pPr marL="0" indent="0">
              <a:buNone/>
            </a:pPr>
            <a:endParaRPr lang="en-AU" sz="2400" dirty="0">
              <a:latin typeface="Arial" panose="020B0604020202020204" pitchFamily="34" charset="0"/>
              <a:cs typeface="Arial" panose="020B0604020202020204" pitchFamily="34" charset="0"/>
            </a:endParaRPr>
          </a:p>
          <a:p>
            <a:pPr marL="0" indent="0">
              <a:buNone/>
            </a:pPr>
            <a:r>
              <a:rPr lang="en-AU" sz="2400" dirty="0" err="1">
                <a:latin typeface="Arial" panose="020B0604020202020204" pitchFamily="34" charset="0"/>
                <a:cs typeface="Arial" panose="020B0604020202020204" pitchFamily="34" charset="0"/>
              </a:rPr>
              <a:t>Hos</a:t>
            </a:r>
            <a:r>
              <a:rPr lang="en-AU" sz="2400" dirty="0">
                <a:latin typeface="Arial" panose="020B0604020202020204" pitchFamily="34" charset="0"/>
                <a:cs typeface="Arial" panose="020B0604020202020204" pitchFamily="34" charset="0"/>
              </a:rPr>
              <a:t> 2:23 “Then I will say to those who were not My people, ‘You are my people!’ And they shall say ‘You are my God!’</a:t>
            </a:r>
          </a:p>
          <a:p>
            <a:pPr marL="0" indent="0">
              <a:buNone/>
            </a:pPr>
            <a:endParaRPr lang="en-AU" sz="2400" dirty="0">
              <a:latin typeface="Arial" panose="020B0604020202020204" pitchFamily="34" charset="0"/>
              <a:cs typeface="Arial" panose="020B0604020202020204" pitchFamily="34" charset="0"/>
            </a:endParaRPr>
          </a:p>
          <a:p>
            <a:pPr marL="0" indent="0">
              <a:buNone/>
            </a:pPr>
            <a:r>
              <a:rPr lang="en-AU" sz="2400" dirty="0" err="1">
                <a:latin typeface="Arial" panose="020B0604020202020204" pitchFamily="34" charset="0"/>
                <a:cs typeface="Arial" panose="020B0604020202020204" pitchFamily="34" charset="0"/>
              </a:rPr>
              <a:t>Hos</a:t>
            </a:r>
            <a:r>
              <a:rPr lang="en-AU" sz="2400" dirty="0">
                <a:latin typeface="Arial" panose="020B0604020202020204" pitchFamily="34" charset="0"/>
                <a:cs typeface="Arial" panose="020B0604020202020204" pitchFamily="34" charset="0"/>
              </a:rPr>
              <a:t> 6:1-3 “Come let us return to the Lord….Let us know, Let us pursue…” </a:t>
            </a:r>
          </a:p>
        </p:txBody>
      </p:sp>
      <p:pic>
        <p:nvPicPr>
          <p:cNvPr id="7" name="Picture 6">
            <a:extLst>
              <a:ext uri="{FF2B5EF4-FFF2-40B4-BE49-F238E27FC236}">
                <a16:creationId xmlns:a16="http://schemas.microsoft.com/office/drawing/2014/main" id="{6C92B78A-9C89-4BB4-BCEE-1A5013088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120" y="2708920"/>
            <a:ext cx="2273829" cy="1705372"/>
          </a:xfrm>
          <a:prstGeom prst="rect">
            <a:avLst/>
          </a:prstGeom>
        </p:spPr>
      </p:pic>
    </p:spTree>
    <p:extLst>
      <p:ext uri="{BB962C8B-B14F-4D97-AF65-F5344CB8AC3E}">
        <p14:creationId xmlns:p14="http://schemas.microsoft.com/office/powerpoint/2010/main" val="3603218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FE6C8-36BD-41C9-BF42-C6F9CCC9B42C}"/>
              </a:ext>
            </a:extLst>
          </p:cNvPr>
          <p:cNvSpPr>
            <a:spLocks noGrp="1"/>
          </p:cNvSpPr>
          <p:nvPr>
            <p:ph type="title"/>
          </p:nvPr>
        </p:nvSpPr>
        <p:spPr/>
        <p:txBody>
          <a:bodyPr/>
          <a:lstStyle/>
          <a:p>
            <a:r>
              <a:rPr lang="en-AU" dirty="0"/>
              <a:t>3. Communion of the Holy Spirit</a:t>
            </a:r>
          </a:p>
        </p:txBody>
      </p:sp>
      <p:sp>
        <p:nvSpPr>
          <p:cNvPr id="9" name="Content Placeholder 2">
            <a:extLst>
              <a:ext uri="{FF2B5EF4-FFF2-40B4-BE49-F238E27FC236}">
                <a16:creationId xmlns:a16="http://schemas.microsoft.com/office/drawing/2014/main" id="{C3E02963-35A3-4F40-A7BC-25F19863CD47}"/>
              </a:ext>
            </a:extLst>
          </p:cNvPr>
          <p:cNvSpPr txBox="1">
            <a:spLocks/>
          </p:cNvSpPr>
          <p:nvPr/>
        </p:nvSpPr>
        <p:spPr>
          <a:xfrm>
            <a:off x="251520" y="908720"/>
            <a:ext cx="8712968" cy="54726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dirty="0">
                <a:latin typeface="Arial" panose="020B0604020202020204" pitchFamily="34" charset="0"/>
                <a:cs typeface="Arial" panose="020B0604020202020204" pitchFamily="34" charset="0"/>
              </a:rPr>
              <a:t>Helps us to understand God’s emotions – </a:t>
            </a:r>
          </a:p>
          <a:p>
            <a:pPr lvl="1"/>
            <a:r>
              <a:rPr lang="en-AU" dirty="0">
                <a:latin typeface="Arial" panose="020B0604020202020204" pitchFamily="34" charset="0"/>
                <a:cs typeface="Arial" panose="020B0604020202020204" pitchFamily="34" charset="0"/>
              </a:rPr>
              <a:t>How does He view each matter? </a:t>
            </a:r>
          </a:p>
          <a:p>
            <a:pPr lvl="1"/>
            <a:r>
              <a:rPr lang="en-AU" dirty="0">
                <a:latin typeface="Arial" panose="020B0604020202020204" pitchFamily="34" charset="0"/>
                <a:cs typeface="Arial" panose="020B0604020202020204" pitchFamily="34" charset="0"/>
              </a:rPr>
              <a:t>How does He feel about us? </a:t>
            </a:r>
          </a:p>
          <a:p>
            <a:pPr lvl="1"/>
            <a:r>
              <a:rPr lang="en-AU" dirty="0">
                <a:latin typeface="Arial" panose="020B0604020202020204" pitchFamily="34" charset="0"/>
                <a:cs typeface="Arial" panose="020B0604020202020204" pitchFamily="34" charset="0"/>
              </a:rPr>
              <a:t>How does He feel about what we are doing? </a:t>
            </a:r>
          </a:p>
          <a:p>
            <a:pPr lvl="1"/>
            <a:r>
              <a:rPr lang="en-AU" dirty="0">
                <a:latin typeface="Arial" panose="020B0604020202020204" pitchFamily="34" charset="0"/>
                <a:cs typeface="Arial" panose="020B0604020202020204" pitchFamily="34" charset="0"/>
              </a:rPr>
              <a:t>How does He feel about what is happening in our lives?</a:t>
            </a:r>
          </a:p>
          <a:p>
            <a:pPr marL="0" indent="0">
              <a:buNone/>
            </a:pPr>
            <a:r>
              <a:rPr lang="en-AU" dirty="0">
                <a:latin typeface="Arial" panose="020B0604020202020204" pitchFamily="34" charset="0"/>
                <a:cs typeface="Arial" panose="020B0604020202020204" pitchFamily="34" charset="0"/>
              </a:rPr>
              <a:t>Helps us to receive the grace and love</a:t>
            </a:r>
          </a:p>
        </p:txBody>
      </p:sp>
    </p:spTree>
    <p:extLst>
      <p:ext uri="{BB962C8B-B14F-4D97-AF65-F5344CB8AC3E}">
        <p14:creationId xmlns:p14="http://schemas.microsoft.com/office/powerpoint/2010/main" val="2889434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C64A-3FEB-447A-8D86-59C12123FBFF}"/>
              </a:ext>
            </a:extLst>
          </p:cNvPr>
          <p:cNvSpPr>
            <a:spLocks noGrp="1"/>
          </p:cNvSpPr>
          <p:nvPr>
            <p:ph type="title"/>
          </p:nvPr>
        </p:nvSpPr>
        <p:spPr>
          <a:xfrm>
            <a:off x="180528" y="72008"/>
            <a:ext cx="9144000" cy="1052736"/>
          </a:xfrm>
        </p:spPr>
        <p:txBody>
          <a:bodyPr/>
          <a:lstStyle/>
          <a:p>
            <a:r>
              <a:rPr lang="en-AU" dirty="0"/>
              <a:t>Conclusion</a:t>
            </a:r>
          </a:p>
        </p:txBody>
      </p:sp>
      <p:sp>
        <p:nvSpPr>
          <p:cNvPr id="3" name="Content Placeholder 2">
            <a:extLst>
              <a:ext uri="{FF2B5EF4-FFF2-40B4-BE49-F238E27FC236}">
                <a16:creationId xmlns:a16="http://schemas.microsoft.com/office/drawing/2014/main" id="{F19279AB-7142-47A5-8566-7C9C64129921}"/>
              </a:ext>
            </a:extLst>
          </p:cNvPr>
          <p:cNvSpPr>
            <a:spLocks noGrp="1"/>
          </p:cNvSpPr>
          <p:nvPr>
            <p:ph idx="1"/>
          </p:nvPr>
        </p:nvSpPr>
        <p:spPr>
          <a:xfrm>
            <a:off x="251520" y="1207293"/>
            <a:ext cx="8712968" cy="4958011"/>
          </a:xfrm>
        </p:spPr>
        <p:txBody>
          <a:bodyPr>
            <a:normAutofit/>
          </a:bodyPr>
          <a:lstStyle/>
          <a:p>
            <a:r>
              <a:rPr lang="en-AU" dirty="0">
                <a:latin typeface="Arial" panose="020B0604020202020204" pitchFamily="34" charset="0"/>
                <a:cs typeface="Arial" panose="020B0604020202020204" pitchFamily="34" charset="0"/>
              </a:rPr>
              <a:t>The </a:t>
            </a:r>
            <a:r>
              <a:rPr lang="en-AU" b="1" dirty="0">
                <a:solidFill>
                  <a:srgbClr val="FF0000"/>
                </a:solidFill>
                <a:latin typeface="Arial" panose="020B0604020202020204" pitchFamily="34" charset="0"/>
                <a:cs typeface="Arial" panose="020B0604020202020204" pitchFamily="34" charset="0"/>
              </a:rPr>
              <a:t>Grace of the Lord Jesus Christ</a:t>
            </a:r>
            <a:r>
              <a:rPr lang="en-AU" dirty="0">
                <a:latin typeface="Arial" panose="020B0604020202020204" pitchFamily="34" charset="0"/>
                <a:cs typeface="Arial" panose="020B0604020202020204" pitchFamily="34" charset="0"/>
              </a:rPr>
              <a:t> is released for us to be changed – the He might be fully formed in us</a:t>
            </a:r>
          </a:p>
          <a:p>
            <a:r>
              <a:rPr lang="en-AU" dirty="0">
                <a:latin typeface="Arial" panose="020B0604020202020204" pitchFamily="34" charset="0"/>
                <a:cs typeface="Arial" panose="020B0604020202020204" pitchFamily="34" charset="0"/>
              </a:rPr>
              <a:t>The </a:t>
            </a:r>
            <a:r>
              <a:rPr lang="en-AU" b="1" dirty="0">
                <a:solidFill>
                  <a:srgbClr val="FF0000"/>
                </a:solidFill>
                <a:latin typeface="Arial" panose="020B0604020202020204" pitchFamily="34" charset="0"/>
                <a:cs typeface="Arial" panose="020B0604020202020204" pitchFamily="34" charset="0"/>
              </a:rPr>
              <a:t>Love of God</a:t>
            </a:r>
            <a:r>
              <a:rPr lang="en-AU" dirty="0">
                <a:latin typeface="Arial" panose="020B0604020202020204" pitchFamily="34" charset="0"/>
                <a:cs typeface="Arial" panose="020B0604020202020204" pitchFamily="34" charset="0"/>
              </a:rPr>
              <a:t> is calling us into a deeper relationship with Him – He is jealous over us!</a:t>
            </a:r>
          </a:p>
          <a:p>
            <a:r>
              <a:rPr lang="en-AU" dirty="0">
                <a:latin typeface="Arial" panose="020B0604020202020204" pitchFamily="34" charset="0"/>
                <a:cs typeface="Arial" panose="020B0604020202020204" pitchFamily="34" charset="0"/>
              </a:rPr>
              <a:t>The </a:t>
            </a:r>
            <a:r>
              <a:rPr lang="en-AU" b="1" dirty="0">
                <a:solidFill>
                  <a:srgbClr val="FF0000"/>
                </a:solidFill>
                <a:latin typeface="Arial" panose="020B0604020202020204" pitchFamily="34" charset="0"/>
                <a:cs typeface="Arial" panose="020B0604020202020204" pitchFamily="34" charset="0"/>
              </a:rPr>
              <a:t>Communion of the Holy Spirit</a:t>
            </a:r>
            <a:r>
              <a:rPr lang="en-AU" dirty="0">
                <a:latin typeface="Arial" panose="020B0604020202020204" pitchFamily="34" charset="0"/>
                <a:cs typeface="Arial" panose="020B0604020202020204" pitchFamily="34" charset="0"/>
              </a:rPr>
              <a:t> enables us to receive the grace and love</a:t>
            </a:r>
          </a:p>
        </p:txBody>
      </p:sp>
    </p:spTree>
    <p:extLst>
      <p:ext uri="{BB962C8B-B14F-4D97-AF65-F5344CB8AC3E}">
        <p14:creationId xmlns:p14="http://schemas.microsoft.com/office/powerpoint/2010/main" val="2753701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9541</TotalTime>
  <Words>2116</Words>
  <Application>Microsoft Office PowerPoint</Application>
  <PresentationFormat>On-screen Show (4:3)</PresentationFormat>
  <Paragraphs>172</Paragraphs>
  <Slides>17</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맑은 고딕</vt:lpstr>
      <vt:lpstr>Arial</vt:lpstr>
      <vt:lpstr>Arial Rounded MT Bold</vt:lpstr>
      <vt:lpstr>Calibri</vt:lpstr>
      <vt:lpstr>Century Gothic</vt:lpstr>
      <vt:lpstr>Office Theme</vt:lpstr>
      <vt:lpstr>Responding to the call of God to a higher level of spiritual maturity</vt:lpstr>
      <vt:lpstr>Key Scriptures </vt:lpstr>
      <vt:lpstr>Key Scriptures </vt:lpstr>
      <vt:lpstr>1. The Grace of the Lord Jesus Christ</vt:lpstr>
      <vt:lpstr>1. The Grace of the Lord Jesus Christ</vt:lpstr>
      <vt:lpstr>1. The Grace of the Lord Jesus Christ</vt:lpstr>
      <vt:lpstr>1. The Grace of the Lord Jesus Christ</vt:lpstr>
      <vt:lpstr>1. The Grace of the Lord Jesus Christ</vt:lpstr>
      <vt:lpstr>1. The Grace of the Lord Jesus Christ</vt:lpstr>
      <vt:lpstr>Grace to change and respond to change</vt:lpstr>
      <vt:lpstr>Grace to change</vt:lpstr>
      <vt:lpstr>2. The Love of God</vt:lpstr>
      <vt:lpstr>A Jealous God</vt:lpstr>
      <vt:lpstr>A Jealous God</vt:lpstr>
      <vt:lpstr>A Loving God – the call to come to Him</vt:lpstr>
      <vt:lpstr>3. Communion of the Holy Spirit</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Grace Liew</cp:lastModifiedBy>
  <cp:revision>204</cp:revision>
  <cp:lastPrinted>2016-05-21T23:01:06Z</cp:lastPrinted>
  <dcterms:created xsi:type="dcterms:W3CDTF">2014-04-01T16:35:38Z</dcterms:created>
  <dcterms:modified xsi:type="dcterms:W3CDTF">2019-02-02T23:39:11Z</dcterms:modified>
</cp:coreProperties>
</file>